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handoutMasterIdLst>
    <p:handoutMasterId r:id="rId26"/>
  </p:handoutMasterIdLst>
  <p:sldIdLst>
    <p:sldId id="462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40" r:id="rId13"/>
    <p:sldId id="444" r:id="rId14"/>
    <p:sldId id="446" r:id="rId15"/>
    <p:sldId id="448" r:id="rId16"/>
    <p:sldId id="449" r:id="rId17"/>
    <p:sldId id="452" r:id="rId18"/>
    <p:sldId id="451" r:id="rId19"/>
    <p:sldId id="464" r:id="rId20"/>
    <p:sldId id="454" r:id="rId21"/>
    <p:sldId id="456" r:id="rId22"/>
    <p:sldId id="455" r:id="rId23"/>
    <p:sldId id="457" r:id="rId24"/>
  </p:sldIdLst>
  <p:sldSz cx="9144000" cy="6858000" type="screen4x3"/>
  <p:notesSz cx="6797675" cy="98742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sin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67A"/>
    <a:srgbClr val="58AC62"/>
    <a:srgbClr val="618A42"/>
    <a:srgbClr val="68B471"/>
    <a:srgbClr val="44884C"/>
    <a:srgbClr val="6EBD63"/>
    <a:srgbClr val="71C65A"/>
    <a:srgbClr val="1FE56F"/>
    <a:srgbClr val="CCFF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70" autoAdjust="0"/>
    <p:restoredTop sz="94109" autoAdjust="0"/>
  </p:normalViewPr>
  <p:slideViewPr>
    <p:cSldViewPr>
      <p:cViewPr>
        <p:scale>
          <a:sx n="80" d="100"/>
          <a:sy n="80" d="100"/>
        </p:scale>
        <p:origin x="-234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742" y="84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FDCE5D63-F4E1-4D31-A974-3ABE7CAB2A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728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r">
              <a:defRPr sz="1100"/>
            </a:lvl1pPr>
          </a:lstStyle>
          <a:p>
            <a:fld id="{37886534-228B-413E-A183-5F180DAC8A51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0" tIns="44570" rIns="89140" bIns="4457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89140" tIns="44570" rIns="89140" bIns="445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r">
              <a:defRPr sz="1100"/>
            </a:lvl1pPr>
          </a:lstStyle>
          <a:p>
            <a:fld id="{9EE2AB3C-3B2C-46B5-9908-C611BA2622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713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613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4187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7741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86963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22619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4278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6714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45910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42229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01179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3492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63257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7682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98956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13829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5470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3987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8046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2869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619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5351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134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2AB3C-3B2C-46B5-9908-C611BA2622A1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734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 flipV="1">
            <a:off x="9526" y="6472238"/>
            <a:ext cx="9140825" cy="0"/>
          </a:xfrm>
          <a:prstGeom prst="line">
            <a:avLst/>
          </a:prstGeom>
          <a:noFill/>
          <a:ln w="3175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5" name="AutoShape 7"/>
          <p:cNvSpPr>
            <a:spLocks noChangeArrowheads="1"/>
          </p:cNvSpPr>
          <p:nvPr userDrawn="1"/>
        </p:nvSpPr>
        <p:spPr bwMode="auto">
          <a:xfrm>
            <a:off x="5" y="482998"/>
            <a:ext cx="9098280" cy="92075"/>
          </a:xfrm>
          <a:custGeom>
            <a:avLst/>
            <a:gdLst>
              <a:gd name="G0" fmla="+- 1005 0 0"/>
            </a:gdLst>
            <a:ahLst/>
            <a:cxnLst>
              <a:cxn ang="0">
                <a:pos x="0" y="0"/>
              </a:cxn>
              <a:cxn ang="0">
                <a:pos x="1005" y="0"/>
              </a:cxn>
              <a:cxn ang="0">
                <a:pos x="100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5" y="0"/>
                </a:lnTo>
                <a:lnTo>
                  <a:pt x="100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31150" y="64987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C1112F4-2DF3-4BEF-B9C5-DBE317A78BDF}" type="slidenum">
              <a:rPr lang="en-US" b="1" smtClean="0"/>
              <a:pPr algn="r"/>
              <a:t>‹#›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9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09600" y="1566864"/>
            <a:ext cx="7958139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wwwwwwww</a:t>
            </a:r>
            <a:endParaRPr lang="el-GR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0B9BB7-CFBA-498A-8441-524155BBD4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buClr>
                <a:srgbClr val="00467A"/>
              </a:buClr>
            </a:pPr>
            <a:r>
              <a:rPr lang="el-GR" sz="3200" b="1" dirty="0" smtClean="0"/>
              <a:t>ΔΙΟΙΚΗΣΗ ΕΡΓΩΝ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Clr>
                <a:srgbClr val="00467A"/>
              </a:buClr>
            </a:pPr>
            <a:endParaRPr lang="el-GR" sz="3200" b="1" dirty="0" smtClean="0"/>
          </a:p>
          <a:p>
            <a:pPr marL="514350" lvl="2" indent="857250">
              <a:lnSpc>
                <a:spcPct val="150000"/>
              </a:lnSpc>
              <a:spcAft>
                <a:spcPts val="0"/>
              </a:spcAft>
              <a:buClr>
                <a:srgbClr val="00467A"/>
              </a:buClr>
            </a:pPr>
            <a:endParaRPr lang="el-GR" b="1" dirty="0" smtClean="0"/>
          </a:p>
          <a:p>
            <a:pPr marL="457200" lvl="2" indent="514350">
              <a:lnSpc>
                <a:spcPct val="150000"/>
              </a:lnSpc>
              <a:spcAft>
                <a:spcPts val="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00467A"/>
                </a:solidFill>
              </a:rPr>
              <a:t>ΟΙΚΟΝΟΜΙΚΟΣ ΠΡΟΓΡΑΜΜΑΤΙΣΜΟΣ</a:t>
            </a:r>
          </a:p>
          <a:p>
            <a:pPr marL="457200" lvl="2" indent="514350">
              <a:lnSpc>
                <a:spcPct val="150000"/>
              </a:lnSpc>
              <a:spcAft>
                <a:spcPts val="0"/>
              </a:spcAft>
              <a:buClr>
                <a:srgbClr val="00467A"/>
              </a:buClr>
            </a:pPr>
            <a:endParaRPr lang="el-GR" sz="2400" b="1" dirty="0" smtClean="0">
              <a:solidFill>
                <a:srgbClr val="00467A"/>
              </a:solidFill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00467A"/>
                </a:solidFill>
              </a:rPr>
              <a:t>  ΕΛΕΓΧΟΣ ΠΡΟΟΔΟΥ </a:t>
            </a:r>
            <a:endParaRPr lang="el-GR" sz="2400" b="1" dirty="0" smtClean="0">
              <a:solidFill>
                <a:srgbClr val="00467A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Clr>
                <a:srgbClr val="00467A"/>
              </a:buClr>
            </a:pPr>
            <a:endParaRPr lang="el-GR" b="1" dirty="0" smtClean="0">
              <a:solidFill>
                <a:srgbClr val="00467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83001"/>
            <a:ext cx="91440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00467A"/>
              </a:buClr>
            </a:pPr>
            <a:endParaRPr lang="el-GR" sz="4000" b="1" dirty="0" smtClean="0">
              <a:solidFill>
                <a:srgbClr val="00467A"/>
              </a:solidFill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00467A"/>
              </a:buClr>
            </a:pPr>
            <a:endParaRPr lang="el-GR" sz="2800" b="1" dirty="0" smtClean="0">
              <a:solidFill>
                <a:srgbClr val="00467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246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19127"/>
            <a:ext cx="9144000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l-GR" b="1" dirty="0" smtClean="0"/>
              <a:t>Παράδειγμα: Διάγραμμα κατανομής δαπανών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886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900" b="1" dirty="0" smtClean="0">
                <a:solidFill>
                  <a:srgbClr val="00467A"/>
                </a:solidFill>
              </a:rPr>
              <a:t>Κατανομή δαπανών στο χρόνο και καμπύλη </a:t>
            </a:r>
            <a:r>
              <a:rPr lang="el-GR" sz="1900" b="1" dirty="0">
                <a:solidFill>
                  <a:srgbClr val="00467A"/>
                </a:solidFill>
              </a:rPr>
              <a:t>αθροιστικού </a:t>
            </a:r>
            <a:r>
              <a:rPr lang="el-GR" sz="1900" b="1" dirty="0" smtClean="0">
                <a:solidFill>
                  <a:srgbClr val="00467A"/>
                </a:solidFill>
              </a:rPr>
              <a:t>κόστους</a:t>
            </a:r>
            <a:endParaRPr lang="el-GR" sz="1900" b="1" dirty="0">
              <a:solidFill>
                <a:srgbClr val="00467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1667" t="14445" r="10000" b="8222"/>
          <a:stretch/>
        </p:blipFill>
        <p:spPr>
          <a:xfrm>
            <a:off x="1428750" y="1371600"/>
            <a:ext cx="6286500" cy="3878904"/>
          </a:xfrm>
          <a:prstGeom prst="rect">
            <a:avLst/>
          </a:prstGeom>
          <a:noFill/>
          <a:ln w="19050">
            <a:solidFill>
              <a:srgbClr val="00467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2661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l-GR" sz="1600" b="1" dirty="0" smtClean="0"/>
              <a:t>Παράδειγμα: Καμπύλη αθροιστικού κόστους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886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900" b="1" dirty="0" smtClean="0">
                <a:solidFill>
                  <a:srgbClr val="00467A"/>
                </a:solidFill>
              </a:rPr>
              <a:t>Κατανομή δαπανών στο χρόνο και καμπύλη </a:t>
            </a:r>
            <a:r>
              <a:rPr lang="el-GR" sz="1900" b="1" dirty="0">
                <a:solidFill>
                  <a:srgbClr val="00467A"/>
                </a:solidFill>
              </a:rPr>
              <a:t>αθροιστικού </a:t>
            </a:r>
            <a:r>
              <a:rPr lang="el-GR" sz="1900" b="1" dirty="0" smtClean="0">
                <a:solidFill>
                  <a:srgbClr val="00467A"/>
                </a:solidFill>
              </a:rPr>
              <a:t>κόστους</a:t>
            </a:r>
            <a:endParaRPr lang="el-GR" sz="1900" b="1" dirty="0">
              <a:solidFill>
                <a:srgbClr val="00467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6666" t="15334" r="15001" b="9111"/>
          <a:stretch/>
        </p:blipFill>
        <p:spPr>
          <a:xfrm>
            <a:off x="1010785" y="1055675"/>
            <a:ext cx="7122429" cy="4293663"/>
          </a:xfrm>
          <a:prstGeom prst="rect">
            <a:avLst/>
          </a:prstGeom>
          <a:noFill/>
          <a:ln w="19050">
            <a:solidFill>
              <a:srgbClr val="00467A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410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Η καμπύλη που αντιστοιχεί </a:t>
            </a:r>
            <a:r>
              <a:rPr lang="el-GR" sz="1600" dirty="0" smtClean="0"/>
              <a:t>στη</a:t>
            </a:r>
            <a:r>
              <a:rPr lang="en-US" sz="1600" dirty="0" smtClean="0"/>
              <a:t> </a:t>
            </a:r>
            <a:r>
              <a:rPr lang="el-GR" sz="1600" dirty="0" smtClean="0"/>
              <a:t>νωρίτερη </a:t>
            </a:r>
            <a:r>
              <a:rPr lang="el-GR" sz="1600" dirty="0"/>
              <a:t>έναρξη παρουσιάζει σχετικά απότομη άνοδο στο αρχικό στάδιο του έργου, ενώ η απότομη άνοδος της </a:t>
            </a:r>
            <a:r>
              <a:rPr lang="el-GR" sz="1600" dirty="0" smtClean="0"/>
              <a:t>καμπύλης που αντιστοιχεί στη βραδύτερη έναρξη </a:t>
            </a:r>
            <a:r>
              <a:rPr lang="el-GR" sz="1600" dirty="0"/>
              <a:t>εμφανίζεται προς το τέλος του έργου. Οι δυο καμπύλες</a:t>
            </a:r>
            <a:r>
              <a:rPr lang="el-GR" sz="1600" i="1" dirty="0"/>
              <a:t> </a:t>
            </a:r>
            <a:r>
              <a:rPr lang="el-GR" sz="1600" dirty="0"/>
              <a:t>έχουν κοινό σημείο αρχής και κοινό σημείο πέρατος.</a:t>
            </a:r>
          </a:p>
        </p:txBody>
      </p:sp>
    </p:spTree>
    <p:extLst>
      <p:ext uri="{BB962C8B-B14F-4D97-AF65-F5344CB8AC3E}">
        <p14:creationId xmlns="" xmlns:p14="http://schemas.microsoft.com/office/powerpoint/2010/main" val="42495742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9144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57200">
              <a:lnSpc>
                <a:spcPct val="130000"/>
              </a:lnSpc>
              <a:spcAft>
                <a:spcPts val="180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00467A"/>
                </a:solidFill>
              </a:rPr>
              <a:t>Η κυκλική δομή του ελέγχου</a:t>
            </a:r>
          </a:p>
          <a:p>
            <a:pPr marL="804863" indent="-457200">
              <a:lnSpc>
                <a:spcPct val="130000"/>
              </a:lnSpc>
              <a:spcAft>
                <a:spcPts val="180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00467A"/>
                </a:solidFill>
              </a:rPr>
              <a:t>Η μέθοδος της παραγόμενης </a:t>
            </a:r>
            <a:r>
              <a:rPr lang="el-GR" sz="2000" b="1" dirty="0" smtClean="0">
                <a:solidFill>
                  <a:srgbClr val="00467A"/>
                </a:solidFill>
              </a:rPr>
              <a:t>αξίας</a:t>
            </a:r>
            <a:endParaRPr lang="el-GR" sz="2000" b="1" dirty="0" smtClean="0">
              <a:solidFill>
                <a:srgbClr val="00467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347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0467A"/>
                </a:solidFill>
              </a:rPr>
              <a:t>Έλεγχος προόδου έργου</a:t>
            </a:r>
            <a:endParaRPr lang="el-GR" sz="2600" dirty="0"/>
          </a:p>
        </p:txBody>
      </p:sp>
    </p:spTree>
    <p:extLst>
      <p:ext uri="{BB962C8B-B14F-4D97-AF65-F5344CB8AC3E}">
        <p14:creationId xmlns="" xmlns:p14="http://schemas.microsoft.com/office/powerpoint/2010/main" val="2402158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κυκλική δομή του ελέγχου</a:t>
            </a:r>
            <a:r>
              <a:rPr lang="el-GR" sz="2200" b="1" dirty="0" smtClean="0">
                <a:solidFill>
                  <a:srgbClr val="00467A"/>
                </a:solidFill>
              </a:rPr>
              <a:t> 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571500"/>
            <a:ext cx="9144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Ο </a:t>
            </a:r>
            <a:r>
              <a:rPr lang="el-GR" sz="1600" dirty="0" smtClean="0"/>
              <a:t>προγραμματισμός </a:t>
            </a:r>
            <a:r>
              <a:rPr lang="el-GR" sz="1600" dirty="0"/>
              <a:t>ενός έργου ολοκληρώνεται µε την κατάρτιση ενός τελικού </a:t>
            </a:r>
            <a:r>
              <a:rPr lang="el-GR" sz="1600" b="1" dirty="0" smtClean="0"/>
              <a:t>πλάνου </a:t>
            </a:r>
            <a:r>
              <a:rPr lang="el-GR" sz="1600" b="1" dirty="0"/>
              <a:t>εργασίας </a:t>
            </a:r>
            <a:r>
              <a:rPr lang="el-GR" sz="1600" dirty="0"/>
              <a:t>ή </a:t>
            </a:r>
            <a:r>
              <a:rPr lang="el-GR" sz="1600" b="1" dirty="0" smtClean="0"/>
              <a:t>προγράμματος </a:t>
            </a:r>
            <a:r>
              <a:rPr lang="el-GR" sz="1600" b="1" dirty="0"/>
              <a:t>έργου </a:t>
            </a:r>
            <a:r>
              <a:rPr lang="el-GR" sz="1600" dirty="0"/>
              <a:t>(</a:t>
            </a:r>
            <a:r>
              <a:rPr lang="el-GR" sz="1600" dirty="0" err="1"/>
              <a:t>baseline</a:t>
            </a:r>
            <a:r>
              <a:rPr lang="el-GR" sz="1600" dirty="0"/>
              <a:t> </a:t>
            </a:r>
            <a:r>
              <a:rPr lang="el-GR" sz="1600" dirty="0" err="1"/>
              <a:t>plan</a:t>
            </a:r>
            <a:r>
              <a:rPr lang="el-GR" sz="1600" dirty="0"/>
              <a:t>) που </a:t>
            </a:r>
            <a:r>
              <a:rPr lang="el-GR" sz="1600" dirty="0" smtClean="0"/>
              <a:t>περιλαμβάνει: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το χρονοδιάγραμμα,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την κατανομή πόρων,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τη </a:t>
            </a:r>
            <a:r>
              <a:rPr lang="el-GR" sz="1600" dirty="0"/>
              <a:t>χρονική </a:t>
            </a:r>
            <a:r>
              <a:rPr lang="el-GR" sz="1600" dirty="0" smtClean="0"/>
              <a:t>κατανομή </a:t>
            </a:r>
            <a:r>
              <a:rPr lang="el-GR" sz="1600" dirty="0"/>
              <a:t>των </a:t>
            </a:r>
            <a:r>
              <a:rPr lang="el-GR" sz="1600" dirty="0" smtClean="0"/>
              <a:t>δαπανών και </a:t>
            </a:r>
            <a:r>
              <a:rPr lang="el-GR" sz="1600" dirty="0"/>
              <a:t>των </a:t>
            </a:r>
            <a:r>
              <a:rPr lang="el-GR" sz="1600" dirty="0" smtClean="0"/>
              <a:t>πληρωμών </a:t>
            </a:r>
            <a:r>
              <a:rPr lang="el-GR" sz="1600" dirty="0"/>
              <a:t>από τον κύριο του έργου</a:t>
            </a:r>
            <a:r>
              <a:rPr lang="el-GR" sz="16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1" y="2396027"/>
            <a:ext cx="9122229" cy="651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1600" dirty="0"/>
              <a:t>Ο έλεγχος της προόδου του έργου </a:t>
            </a:r>
            <a:r>
              <a:rPr lang="el-GR" sz="1600" dirty="0" smtClean="0"/>
              <a:t>περιλαμβάνει μια </a:t>
            </a:r>
            <a:r>
              <a:rPr lang="el-GR" sz="1600" dirty="0"/>
              <a:t>σειρά </a:t>
            </a:r>
            <a:r>
              <a:rPr lang="el-GR" sz="1600" dirty="0" smtClean="0"/>
              <a:t>βημάτων </a:t>
            </a:r>
            <a:r>
              <a:rPr lang="el-GR" sz="1600" dirty="0"/>
              <a:t>τα </a:t>
            </a:r>
            <a:r>
              <a:rPr lang="el-GR" sz="1600" dirty="0" smtClean="0"/>
              <a:t>οποία καθορίζουν τον κύκλο ελέγχου.</a:t>
            </a:r>
            <a:endParaRPr lang="el-G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5000" t="14445" r="8889" b="12667"/>
          <a:stretch/>
        </p:blipFill>
        <p:spPr>
          <a:xfrm>
            <a:off x="685800" y="3048000"/>
            <a:ext cx="7772399" cy="3317404"/>
          </a:xfrm>
          <a:prstGeom prst="rect">
            <a:avLst/>
          </a:prstGeom>
          <a:noFill/>
          <a:ln w="19050">
            <a:solidFill>
              <a:srgbClr val="00467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3101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κυκλική δομή του ελέγχου</a:t>
            </a:r>
            <a:r>
              <a:rPr lang="el-GR" sz="2200" b="1" dirty="0" smtClean="0">
                <a:solidFill>
                  <a:srgbClr val="00467A"/>
                </a:solidFill>
              </a:rPr>
              <a:t> 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571500"/>
            <a:ext cx="91440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sz="1600" dirty="0" smtClean="0"/>
              <a:t>Κατά </a:t>
            </a:r>
            <a:r>
              <a:rPr lang="el-GR" sz="1600" dirty="0"/>
              <a:t>τη φάση υλοποίησης του έργου, </a:t>
            </a:r>
            <a:r>
              <a:rPr lang="el-GR" sz="1600" dirty="0" smtClean="0"/>
              <a:t>απαιτείται συστηματικός έλεγχος της </a:t>
            </a:r>
            <a:r>
              <a:rPr lang="el-GR" sz="1600" dirty="0"/>
              <a:t>προόδου του, ώστε να διασφαλιστεί η </a:t>
            </a:r>
            <a:r>
              <a:rPr lang="el-GR" sz="1600" dirty="0" smtClean="0"/>
              <a:t>εφαρμογή της ροής εκτέλεσης. </a:t>
            </a:r>
            <a:endParaRPr lang="el-GR" sz="16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sz="1600" dirty="0" smtClean="0"/>
              <a:t>Λόγοι </a:t>
            </a:r>
            <a:r>
              <a:rPr lang="el-GR" sz="1600" dirty="0" smtClean="0"/>
              <a:t>που καθιστούν τον συνεχή έλεγχο απαραίτητο είναι: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Απρόσμενες τεχνικές δυσκολίες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Προβλήματα ποιότητας κατασκευής 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Αναξιόπιστος εξοπλισμός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Ακατάλληλα </a:t>
            </a:r>
            <a:r>
              <a:rPr lang="el-GR" sz="1600" dirty="0" smtClean="0"/>
              <a:t>υλικά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Μεταβολή στις τιμές μονάδας (π.χ. για υλικά, εργασία)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Ανάγκες χρήσης περισσότερων πόρων λόγω τεχνικών δυσκολιών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Προβλήματα </a:t>
            </a:r>
            <a:r>
              <a:rPr lang="el-GR" sz="1600" dirty="0"/>
              <a:t>συντονισμού ομάδων εργασίας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Ανεπάρκεια πόρων τη στιγμή που απαιτούνται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Αλλαγές στις προδιαγραφές ή στο αντικείμενο του έργου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Γραφειοκρατία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Αύξηση του αντικειμένου του έργου, ανάγκη εκτέλεσης πρόσθετων εργασιών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Αισιόδοξες </a:t>
            </a:r>
            <a:r>
              <a:rPr lang="el-GR" sz="1600" dirty="0"/>
              <a:t>αρχικές εκτιμήσεις διαρκειών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Λανθασμένη διαδοχή </a:t>
            </a:r>
            <a:r>
              <a:rPr lang="el-GR" sz="1600" dirty="0" smtClean="0"/>
              <a:t>εργασιών</a:t>
            </a:r>
            <a:endParaRPr lang="el-GR" sz="1600" dirty="0"/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Επανάληψη </a:t>
            </a:r>
            <a:r>
              <a:rPr lang="el-GR" sz="1600" dirty="0"/>
              <a:t>εργασιών λόγω </a:t>
            </a:r>
            <a:r>
              <a:rPr lang="el-GR" sz="1600" dirty="0" smtClean="0"/>
              <a:t>επανασχεδιασμού</a:t>
            </a:r>
            <a:endParaRPr lang="el-GR" sz="1600" dirty="0"/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Μη </a:t>
            </a:r>
            <a:r>
              <a:rPr lang="el-GR" sz="1600" dirty="0"/>
              <a:t>ολοκλήρωση προηγούμενων </a:t>
            </a:r>
            <a:r>
              <a:rPr lang="el-GR" sz="1600" dirty="0" smtClean="0"/>
              <a:t>εργασιών</a:t>
            </a:r>
          </a:p>
          <a:p>
            <a:pPr marL="347663" indent="-3476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Ανεπαρκής </a:t>
            </a:r>
            <a:r>
              <a:rPr lang="el-GR" sz="1600" dirty="0"/>
              <a:t>ανάλυση </a:t>
            </a:r>
            <a:r>
              <a:rPr lang="el-GR" sz="1600" dirty="0" smtClean="0"/>
              <a:t>προϋπολογισμού </a:t>
            </a:r>
            <a:r>
              <a:rPr lang="el-GR" sz="1600" dirty="0"/>
              <a:t>(π.χ. µη καταγραφή γενικών εξόδων</a:t>
            </a:r>
            <a:r>
              <a:rPr lang="el-GR" sz="1600" dirty="0" smtClean="0"/>
              <a:t>)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180850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κυκλική δομή του ελέγχου</a:t>
            </a:r>
            <a:r>
              <a:rPr lang="el-GR" sz="2200" b="1" dirty="0" smtClean="0">
                <a:solidFill>
                  <a:srgbClr val="00467A"/>
                </a:solidFill>
              </a:rPr>
              <a:t> 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571500"/>
            <a:ext cx="9144000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/>
              <a:t>Η παρακολούθηση του έργου </a:t>
            </a:r>
            <a:r>
              <a:rPr lang="el-GR" sz="1600" dirty="0" smtClean="0"/>
              <a:t>πραγματοποιείται με τη συστηματική και περιοδική μέτρηση </a:t>
            </a:r>
            <a:r>
              <a:rPr lang="el-GR" sz="1600" dirty="0"/>
              <a:t>και καταγραφή </a:t>
            </a:r>
            <a:r>
              <a:rPr lang="el-GR" sz="1600" dirty="0" smtClean="0"/>
              <a:t>στοιχείων </a:t>
            </a:r>
            <a:r>
              <a:rPr lang="el-GR" sz="1600" dirty="0"/>
              <a:t>προόδου της υλοποίησης του </a:t>
            </a:r>
            <a:r>
              <a:rPr lang="el-GR" sz="1600" dirty="0" smtClean="0"/>
              <a:t>έργου, όπως:</a:t>
            </a:r>
            <a:endParaRPr lang="el-GR" sz="1600" dirty="0"/>
          </a:p>
          <a:p>
            <a:pPr marL="347663" indent="-347663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οι χρόνοι έναρξης εργασιών,</a:t>
            </a:r>
          </a:p>
          <a:p>
            <a:pPr marL="347663" indent="-347663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οι χρόνοι πέρατος εργασιών,</a:t>
            </a:r>
          </a:p>
          <a:p>
            <a:pPr marL="347663" indent="-347663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το </a:t>
            </a:r>
            <a:r>
              <a:rPr lang="el-GR" sz="1600" dirty="0"/>
              <a:t>ποσοστό ολοκλήρωσης εργασιών,</a:t>
            </a:r>
          </a:p>
          <a:p>
            <a:pPr marL="347663" indent="-347663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τα υλικά που έχουν </a:t>
            </a:r>
            <a:r>
              <a:rPr lang="el-GR" sz="1600" dirty="0" smtClean="0"/>
              <a:t>χρησιμοποιηθεί </a:t>
            </a:r>
            <a:r>
              <a:rPr lang="el-GR" sz="1600" dirty="0"/>
              <a:t>ανά εργασία,</a:t>
            </a:r>
          </a:p>
          <a:p>
            <a:pPr marL="347663" indent="-347663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οι ώρες απασχόλησης πόρων (ανά είδος) και εργασία,</a:t>
            </a:r>
          </a:p>
          <a:p>
            <a:pPr marL="347663" indent="-347663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/>
              <a:t>το κόστος </a:t>
            </a:r>
            <a:r>
              <a:rPr lang="el-GR" sz="1600" dirty="0" smtClean="0"/>
              <a:t>μονάδας </a:t>
            </a:r>
            <a:r>
              <a:rPr lang="el-GR" sz="1600" dirty="0"/>
              <a:t>για υλικά και πόρους.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 smtClean="0"/>
              <a:t>Η </a:t>
            </a:r>
            <a:r>
              <a:rPr lang="el-GR" sz="1600" dirty="0"/>
              <a:t>επιτυχία του ελέγχου βασίζεται σε </a:t>
            </a:r>
            <a:r>
              <a:rPr lang="el-GR" sz="1600" dirty="0" smtClean="0"/>
              <a:t>μεγάλο βαθμό </a:t>
            </a:r>
            <a:r>
              <a:rPr lang="el-GR" sz="1600" dirty="0"/>
              <a:t>στην </a:t>
            </a:r>
            <a:r>
              <a:rPr lang="el-GR" sz="1600" dirty="0" smtClean="0"/>
              <a:t>αντικειμενική </a:t>
            </a:r>
            <a:r>
              <a:rPr lang="el-GR" sz="1600" dirty="0"/>
              <a:t>καταγραφή των </a:t>
            </a:r>
            <a:r>
              <a:rPr lang="el-GR" sz="1600" dirty="0" smtClean="0"/>
              <a:t>παραμέτρων </a:t>
            </a:r>
            <a:r>
              <a:rPr lang="el-GR" sz="1600" dirty="0"/>
              <a:t>της εκτέλεσης. </a:t>
            </a:r>
            <a:endParaRPr lang="el-GR" sz="1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 smtClean="0"/>
              <a:t>Η σκόπιμη υποκειμενική αναβάθμιση </a:t>
            </a:r>
            <a:r>
              <a:rPr lang="el-GR" sz="1600" dirty="0"/>
              <a:t>της </a:t>
            </a:r>
            <a:r>
              <a:rPr lang="el-GR" sz="1600" dirty="0" smtClean="0"/>
              <a:t>πραγματικής </a:t>
            </a:r>
            <a:r>
              <a:rPr lang="el-GR" sz="1600" dirty="0"/>
              <a:t>εργασίας που </a:t>
            </a:r>
            <a:r>
              <a:rPr lang="el-GR" sz="1600" dirty="0" smtClean="0"/>
              <a:t>εκτελέστηκε, για </a:t>
            </a:r>
            <a:r>
              <a:rPr lang="el-GR" sz="1600" dirty="0"/>
              <a:t>λόγους αποφυγής </a:t>
            </a:r>
            <a:r>
              <a:rPr lang="el-GR" sz="1600" dirty="0" smtClean="0"/>
              <a:t>ευθυνών </a:t>
            </a:r>
            <a:r>
              <a:rPr lang="el-GR" sz="1600" dirty="0"/>
              <a:t>για καθυστέρηση ή για κακή εκτέλεση </a:t>
            </a:r>
            <a:r>
              <a:rPr lang="el-GR" sz="1600" dirty="0" smtClean="0"/>
              <a:t>εργασιών </a:t>
            </a:r>
            <a:r>
              <a:rPr lang="el-GR" sz="1600" dirty="0"/>
              <a:t>θα αποκρύψει την </a:t>
            </a:r>
            <a:r>
              <a:rPr lang="el-GR" sz="1600" dirty="0" smtClean="0"/>
              <a:t>πραγματική </a:t>
            </a:r>
            <a:r>
              <a:rPr lang="el-GR" sz="1600" dirty="0"/>
              <a:t>κατάσταση </a:t>
            </a:r>
            <a:r>
              <a:rPr lang="el-GR" sz="1600" dirty="0" smtClean="0"/>
              <a:t>δημιουργώντας μεγαλύτερα προβλήματα στο μέλλον.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3873618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571500"/>
            <a:ext cx="9144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Η πρόοδος των εργασιών ενός έργου καθορίζεται µε την καταγραφή των </a:t>
            </a:r>
            <a:r>
              <a:rPr lang="el-GR" sz="1600" dirty="0" smtClean="0"/>
              <a:t>παραμέτρων </a:t>
            </a:r>
            <a:r>
              <a:rPr lang="el-GR" sz="1600" dirty="0"/>
              <a:t>εκτέλεσης και τη σύγκρισή τους µε τις αντίστοιχες του </a:t>
            </a:r>
            <a:r>
              <a:rPr lang="el-GR" sz="1600" dirty="0" smtClean="0"/>
              <a:t>προγραμματισμού.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Οι παράμετροι χρόνος και κόστος εκφράζουν τις δύο κύριες πτυχές </a:t>
            </a:r>
            <a:r>
              <a:rPr lang="el-GR" sz="1600" dirty="0"/>
              <a:t>της πορείας </a:t>
            </a:r>
            <a:r>
              <a:rPr lang="el-GR" sz="1600" dirty="0" smtClean="0"/>
              <a:t>υλοποίησης του έργου. </a:t>
            </a:r>
            <a:r>
              <a:rPr lang="el-GR" sz="1600" dirty="0"/>
              <a:t>Αν </a:t>
            </a:r>
            <a:r>
              <a:rPr lang="el-GR" sz="1600" dirty="0" smtClean="0"/>
              <a:t>εξεταστούν </a:t>
            </a:r>
            <a:r>
              <a:rPr lang="el-GR" sz="1600" dirty="0"/>
              <a:t>ανεξάρτητα η </a:t>
            </a:r>
            <a:r>
              <a:rPr lang="el-GR" sz="1600" dirty="0" smtClean="0"/>
              <a:t>μια </a:t>
            </a:r>
            <a:r>
              <a:rPr lang="el-GR" sz="1600" dirty="0"/>
              <a:t>από την άλλη είναι πιθανόν να </a:t>
            </a:r>
            <a:r>
              <a:rPr lang="el-GR" sz="1600" dirty="0" smtClean="0"/>
              <a:t>οδηγήσουν </a:t>
            </a:r>
            <a:r>
              <a:rPr lang="el-GR" sz="1600" dirty="0"/>
              <a:t>σε παραπλανητική εικόνα της προόδου του έργου</a:t>
            </a:r>
            <a:r>
              <a:rPr lang="el-GR" sz="16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2208074"/>
            <a:ext cx="4800601" cy="21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l-GR" sz="1600" b="1" dirty="0"/>
              <a:t>Παράδειγμα: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b="1" dirty="0" smtClean="0"/>
              <a:t>Προγραμματισμός</a:t>
            </a:r>
            <a:endParaRPr lang="el-GR" sz="16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Διάρκεια: 12 μήνες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Προϋπολογισμός: 15000 Ευρώ,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Αθροιστικό κόστος σε </a:t>
            </a:r>
            <a:r>
              <a:rPr lang="en-US" sz="1600" dirty="0" smtClean="0"/>
              <a:t>t=4 </a:t>
            </a:r>
            <a:r>
              <a:rPr lang="el-GR" sz="1600" dirty="0"/>
              <a:t>μήνες</a:t>
            </a:r>
            <a:r>
              <a:rPr lang="en-US" sz="1600" dirty="0"/>
              <a:t>: 5000</a:t>
            </a:r>
            <a:r>
              <a:rPr lang="el-GR" sz="1600" dirty="0"/>
              <a:t> </a:t>
            </a:r>
            <a:r>
              <a:rPr lang="el-GR" sz="1600" dirty="0" smtClean="0"/>
              <a:t>Ευρώ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Ρυθμός ολοκλήρωσης: Σταθερός</a:t>
            </a:r>
            <a:endParaRPr lang="el-GR" sz="1600" dirty="0"/>
          </a:p>
        </p:txBody>
      </p:sp>
      <p:sp>
        <p:nvSpPr>
          <p:cNvPr id="3" name="Rectangle 2"/>
          <p:cNvSpPr/>
          <p:nvPr/>
        </p:nvSpPr>
        <p:spPr>
          <a:xfrm>
            <a:off x="5746315" y="2559529"/>
            <a:ext cx="3397685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1600" b="1" dirty="0"/>
              <a:t>Έλεγχος σε </a:t>
            </a:r>
            <a:r>
              <a:rPr lang="en-US" sz="1600" b="1" dirty="0"/>
              <a:t>t=4 </a:t>
            </a:r>
            <a:r>
              <a:rPr lang="el-GR" sz="1600" b="1" dirty="0"/>
              <a:t>μήνες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Ποσοστό ολοκλήρωσης: 30%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Δαπανηθέν ποσό: </a:t>
            </a:r>
            <a:r>
              <a:rPr lang="el-GR" sz="1600" dirty="0" smtClean="0"/>
              <a:t>48</a:t>
            </a:r>
            <a:r>
              <a:rPr lang="en-US" sz="1600" dirty="0" smtClean="0"/>
              <a:t>00</a:t>
            </a:r>
            <a:r>
              <a:rPr lang="el-GR" sz="1600" dirty="0" smtClean="0"/>
              <a:t> Ευρώ</a:t>
            </a:r>
            <a:endParaRPr lang="el-GR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4313230"/>
            <a:ext cx="9144000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6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Εξετάζοντας ανεξάρτητα τις παραμέτρους του κόστος και του χρόνου, προκύπτει ότι:</a:t>
            </a:r>
          </a:p>
          <a:p>
            <a:pPr marL="285750" marR="106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Το </a:t>
            </a:r>
            <a:r>
              <a:rPr lang="el-GR" sz="1600" dirty="0"/>
              <a:t>έργο φαίνεται ότι </a:t>
            </a:r>
            <a:r>
              <a:rPr lang="el-GR" sz="1600" dirty="0" smtClean="0"/>
              <a:t>υλοποιείται µε μειωμένο </a:t>
            </a:r>
            <a:r>
              <a:rPr lang="el-GR" sz="1600" dirty="0"/>
              <a:t>κόστος κατά </a:t>
            </a:r>
            <a:r>
              <a:rPr lang="el-GR" sz="1600" dirty="0" smtClean="0"/>
              <a:t>200 Ευρώ, ήτοι 4</a:t>
            </a:r>
            <a:r>
              <a:rPr lang="el-GR" sz="1600" dirty="0"/>
              <a:t>%.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Υπάρχει καθυστέρηση 4 </a:t>
            </a:r>
            <a:r>
              <a:rPr lang="el-GR" sz="1600" dirty="0"/>
              <a:t>– </a:t>
            </a:r>
            <a:r>
              <a:rPr lang="el-GR" sz="1600" dirty="0" smtClean="0"/>
              <a:t>0.3 ×12 = 0.4 μήνες, ήτοι 10%.</a:t>
            </a:r>
          </a:p>
          <a:p>
            <a:pPr algn="just">
              <a:spcBef>
                <a:spcPts val="1800"/>
              </a:spcBef>
            </a:pPr>
            <a:r>
              <a:rPr lang="el-GR" sz="1600" b="1" dirty="0" smtClean="0"/>
              <a:t>Αν οι δύο παράμετροι αναλυθούν συνδυασμένα προκύπτει </a:t>
            </a:r>
            <a:r>
              <a:rPr lang="el-GR" sz="1600" b="1" dirty="0"/>
              <a:t>ότι εκτός από την </a:t>
            </a:r>
            <a:r>
              <a:rPr lang="el-GR" sz="1600" b="1" dirty="0" smtClean="0"/>
              <a:t>καθυστέρηση </a:t>
            </a:r>
            <a:r>
              <a:rPr lang="el-GR" sz="1600" b="1" dirty="0"/>
              <a:t>υπάρχει και υπέρβαση </a:t>
            </a:r>
            <a:r>
              <a:rPr lang="el-GR" sz="1600" b="1" dirty="0" smtClean="0"/>
              <a:t>κόστους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145536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571500"/>
            <a:ext cx="9144000" cy="495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sz="1600" dirty="0"/>
              <a:t>Η </a:t>
            </a:r>
            <a:r>
              <a:rPr lang="el-GR" sz="1600" b="1" dirty="0"/>
              <a:t>μέθοδος της παραγόμενης αξίας </a:t>
            </a:r>
            <a:r>
              <a:rPr lang="el-GR" sz="1600" dirty="0"/>
              <a:t>είναι ένα εργαλείο ελέγχου της υλοποίησης </a:t>
            </a:r>
            <a:r>
              <a:rPr lang="el-GR" sz="1600" dirty="0" smtClean="0"/>
              <a:t>έργου.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sz="1600" dirty="0" smtClean="0"/>
              <a:t>Χρησιμοποιεί </a:t>
            </a:r>
            <a:r>
              <a:rPr lang="el-GR" sz="1600" dirty="0"/>
              <a:t>ως δεδομένα τις παρατηρήσεις κατά τη φάση </a:t>
            </a:r>
            <a:r>
              <a:rPr lang="el-GR" sz="1600" dirty="0" smtClean="0"/>
              <a:t>υλοποίησης </a:t>
            </a:r>
            <a:r>
              <a:rPr lang="el-GR" sz="1600" dirty="0"/>
              <a:t>του έργου που αφορούν το </a:t>
            </a:r>
            <a:r>
              <a:rPr lang="el-GR" sz="1600" b="1" dirty="0"/>
              <a:t>χρόνο εκτέλεσης</a:t>
            </a:r>
            <a:r>
              <a:rPr lang="el-GR" sz="1600" dirty="0"/>
              <a:t> και το </a:t>
            </a:r>
            <a:r>
              <a:rPr lang="el-GR" sz="1600" b="1" dirty="0"/>
              <a:t>κόστος των </a:t>
            </a:r>
            <a:r>
              <a:rPr lang="el-GR" sz="1600" b="1" dirty="0" smtClean="0"/>
              <a:t>εργασιών</a:t>
            </a:r>
            <a:r>
              <a:rPr lang="el-GR" sz="1600" dirty="0" smtClean="0"/>
              <a:t> </a:t>
            </a:r>
            <a:r>
              <a:rPr lang="el-GR" sz="1600" dirty="0"/>
              <a:t>και παρέχει </a:t>
            </a:r>
            <a:r>
              <a:rPr lang="el-GR" sz="1600" dirty="0" smtClean="0"/>
              <a:t>την τρέχουσα εικόνα της πορείας </a:t>
            </a:r>
            <a:r>
              <a:rPr lang="el-GR" sz="1600" dirty="0"/>
              <a:t>υλοποίησης όσον αφορά πιθανές καθυστερήσεις και υπερβάσεις </a:t>
            </a:r>
            <a:r>
              <a:rPr lang="el-GR" sz="1600" dirty="0" smtClean="0"/>
              <a:t>κόστους καθώς </a:t>
            </a:r>
            <a:r>
              <a:rPr lang="el-GR" sz="1600" dirty="0"/>
              <a:t>και προβλέψεις των αντίστοιχων μεγεθών στο τέλος του έργου. </a:t>
            </a:r>
            <a:endParaRPr lang="el-GR" sz="1600" dirty="0" smtClean="0"/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sz="1600" dirty="0" smtClean="0"/>
              <a:t>Ως δεδομένα από τον προγραμματισμό η μέθοδος απαιτεί την καμπύλη αθροιστικού κόστους (καμπύλη </a:t>
            </a:r>
            <a:r>
              <a:rPr lang="en-US" sz="1600" i="1" dirty="0" smtClean="0"/>
              <a:t>S</a:t>
            </a:r>
            <a:r>
              <a:rPr lang="el-GR" sz="1600" dirty="0" smtClean="0"/>
              <a:t>)</a:t>
            </a:r>
            <a:r>
              <a:rPr lang="en-US" sz="1600" dirty="0" smtClean="0"/>
              <a:t> </a:t>
            </a:r>
            <a:r>
              <a:rPr lang="el-GR" sz="1600" dirty="0" smtClean="0"/>
              <a:t>και τον προϋπολογισμό. Η καμπύλη </a:t>
            </a:r>
            <a:r>
              <a:rPr lang="en-US" sz="1600" i="1" dirty="0" smtClean="0"/>
              <a:t>S</a:t>
            </a:r>
            <a:r>
              <a:rPr lang="en-US" sz="1600" dirty="0" smtClean="0"/>
              <a:t>, </a:t>
            </a:r>
            <a:r>
              <a:rPr lang="el-GR" sz="1600" dirty="0" smtClean="0"/>
              <a:t>καλείται </a:t>
            </a:r>
            <a:r>
              <a:rPr lang="en-US" sz="1600" b="1" dirty="0" err="1" smtClean="0"/>
              <a:t>B</a:t>
            </a:r>
            <a:r>
              <a:rPr lang="en-US" sz="1600" dirty="0" err="1" smtClean="0"/>
              <a:t>CW</a:t>
            </a:r>
            <a:r>
              <a:rPr lang="en-US" sz="1600" b="1" dirty="0" err="1" smtClean="0"/>
              <a:t>S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b="1" dirty="0" smtClean="0"/>
              <a:t>B</a:t>
            </a:r>
            <a:r>
              <a:rPr lang="en-US" sz="1600" dirty="0" smtClean="0"/>
              <a:t>udget cost for work </a:t>
            </a:r>
            <a:r>
              <a:rPr lang="en-US" sz="1600" b="1" dirty="0" smtClean="0"/>
              <a:t>S</a:t>
            </a:r>
            <a:r>
              <a:rPr lang="en-US" sz="1600" dirty="0" smtClean="0"/>
              <a:t>cheduled) </a:t>
            </a:r>
            <a:r>
              <a:rPr lang="el-GR" sz="1600" dirty="0" smtClean="0"/>
              <a:t>και ο προϋπολογισμός </a:t>
            </a:r>
            <a:r>
              <a:rPr lang="en-US" sz="1600" b="1" dirty="0" smtClean="0"/>
              <a:t>B</a:t>
            </a:r>
            <a:r>
              <a:rPr lang="en-US" sz="1600" dirty="0" smtClean="0"/>
              <a:t>A</a:t>
            </a:r>
            <a:r>
              <a:rPr lang="en-US" sz="1600" b="1" dirty="0" smtClean="0"/>
              <a:t>C</a:t>
            </a:r>
            <a:r>
              <a:rPr lang="en-US" sz="1600" dirty="0" smtClean="0"/>
              <a:t> (</a:t>
            </a:r>
            <a:r>
              <a:rPr lang="en-US" sz="1600" b="1" dirty="0" smtClean="0"/>
              <a:t>B</a:t>
            </a:r>
            <a:r>
              <a:rPr lang="en-US" sz="1600" dirty="0" smtClean="0"/>
              <a:t>udget at </a:t>
            </a:r>
            <a:r>
              <a:rPr lang="en-US" sz="1600" b="1" dirty="0" smtClean="0"/>
              <a:t>C</a:t>
            </a:r>
            <a:r>
              <a:rPr lang="en-US" sz="1600" dirty="0" smtClean="0"/>
              <a:t>ompletion).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1600" dirty="0" smtClean="0"/>
              <a:t>A</a:t>
            </a:r>
            <a:r>
              <a:rPr lang="el-GR" sz="1600" dirty="0" smtClean="0"/>
              <a:t>ν </a:t>
            </a:r>
            <a:r>
              <a:rPr lang="el-GR" sz="1600" dirty="0"/>
              <a:t>υπάρχει </a:t>
            </a:r>
            <a:r>
              <a:rPr lang="el-GR" sz="1600" dirty="0" smtClean="0"/>
              <a:t>καθυστέρηση </a:t>
            </a:r>
            <a:r>
              <a:rPr lang="el-GR" sz="1600" dirty="0"/>
              <a:t>του έργου, σε </a:t>
            </a:r>
            <a:r>
              <a:rPr lang="el-GR" sz="1600" dirty="0" smtClean="0"/>
              <a:t>δεδομένες χρονικές στιγμές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</a:t>
            </a:r>
            <a:r>
              <a:rPr lang="el-GR" sz="1600" dirty="0" smtClean="0"/>
              <a:t>που </a:t>
            </a:r>
            <a:r>
              <a:rPr lang="el-GR" sz="1600" dirty="0"/>
              <a:t>γίνεται ο έλεγχος, θα έχει </a:t>
            </a:r>
            <a:r>
              <a:rPr lang="el-GR" sz="1600" dirty="0" smtClean="0"/>
              <a:t>εκτελεστεί</a:t>
            </a:r>
            <a:r>
              <a:rPr lang="en-US" sz="1600" dirty="0" smtClean="0"/>
              <a:t> </a:t>
            </a:r>
            <a:r>
              <a:rPr lang="el-GR" sz="1600" dirty="0" smtClean="0"/>
              <a:t>μικρότερο </a:t>
            </a:r>
            <a:r>
              <a:rPr lang="el-GR" sz="1600" dirty="0"/>
              <a:t>ποσοστό έργου από αυτό που προβλέπει ο </a:t>
            </a:r>
            <a:r>
              <a:rPr lang="el-GR" sz="1600" dirty="0" smtClean="0"/>
              <a:t>προγραμματισμός. </a:t>
            </a:r>
            <a:r>
              <a:rPr lang="el-GR" sz="1600" dirty="0"/>
              <a:t>Καταγράφοντας </a:t>
            </a:r>
            <a:r>
              <a:rPr lang="el-GR" sz="1600" dirty="0" smtClean="0"/>
              <a:t>στους χρόνους</a:t>
            </a:r>
            <a:r>
              <a:rPr lang="en-US" sz="1600" dirty="0" smtClean="0"/>
              <a:t>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</a:t>
            </a:r>
            <a:r>
              <a:rPr lang="el-GR" sz="1600" dirty="0" smtClean="0"/>
              <a:t>το </a:t>
            </a:r>
            <a:r>
              <a:rPr lang="el-GR" sz="1600" dirty="0"/>
              <a:t>ποσοστό </a:t>
            </a:r>
            <a:r>
              <a:rPr lang="el-GR" sz="1600" dirty="0" smtClean="0"/>
              <a:t>ολοκλήρωσης </a:t>
            </a:r>
            <a:r>
              <a:rPr lang="el-GR" sz="1600" dirty="0"/>
              <a:t>του έργου </a:t>
            </a:r>
            <a:r>
              <a:rPr lang="en-US" sz="1600" i="1" dirty="0" smtClean="0"/>
              <a:t>PC</a:t>
            </a:r>
            <a:r>
              <a:rPr lang="en-US" sz="1600" dirty="0" smtClean="0"/>
              <a:t>(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i</a:t>
            </a:r>
            <a:r>
              <a:rPr lang="en-US" sz="1600" dirty="0" smtClean="0"/>
              <a:t>)</a:t>
            </a:r>
            <a:r>
              <a:rPr lang="el-GR" sz="1600" dirty="0" smtClean="0"/>
              <a:t> (</a:t>
            </a:r>
            <a:r>
              <a:rPr lang="en-US" sz="1600" dirty="0" smtClean="0"/>
              <a:t>Percent</a:t>
            </a:r>
            <a:r>
              <a:rPr lang="el-GR" sz="1600" dirty="0" smtClean="0"/>
              <a:t> </a:t>
            </a:r>
            <a:r>
              <a:rPr lang="en-US" sz="1600" dirty="0" smtClean="0"/>
              <a:t>Complete</a:t>
            </a:r>
            <a:r>
              <a:rPr lang="el-GR" sz="1600" dirty="0" smtClean="0"/>
              <a:t>) μέχρι το σημείο αυτό, </a:t>
            </a:r>
            <a:r>
              <a:rPr lang="el-GR" sz="1600" dirty="0"/>
              <a:t>προκύπτει η καμπύλη </a:t>
            </a:r>
            <a:r>
              <a:rPr lang="en-US" sz="1600" b="1" i="1" dirty="0" err="1"/>
              <a:t>B</a:t>
            </a:r>
            <a:r>
              <a:rPr lang="en-US" sz="1600" i="1" dirty="0" err="1"/>
              <a:t>CW</a:t>
            </a:r>
            <a:r>
              <a:rPr lang="en-US" sz="1600" b="1" i="1" dirty="0" err="1"/>
              <a:t>P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b="1" dirty="0"/>
              <a:t>B</a:t>
            </a:r>
            <a:r>
              <a:rPr lang="en-US" sz="1600" dirty="0"/>
              <a:t>udget </a:t>
            </a:r>
            <a:r>
              <a:rPr lang="en-US" sz="1600" dirty="0" smtClean="0"/>
              <a:t>cost </a:t>
            </a:r>
            <a:r>
              <a:rPr lang="en-US" sz="1600" dirty="0"/>
              <a:t>for </a:t>
            </a:r>
            <a:r>
              <a:rPr lang="en-US" sz="1600" dirty="0" smtClean="0"/>
              <a:t>work </a:t>
            </a:r>
            <a:r>
              <a:rPr lang="en-US" sz="1600" b="1" dirty="0"/>
              <a:t>P</a:t>
            </a:r>
            <a:r>
              <a:rPr lang="en-US" sz="1600" dirty="0"/>
              <a:t>erformed</a:t>
            </a:r>
            <a:r>
              <a:rPr lang="en-US" sz="1600" dirty="0" smtClean="0"/>
              <a:t>) </a:t>
            </a:r>
            <a:r>
              <a:rPr lang="el-GR" sz="1600" dirty="0" smtClean="0"/>
              <a:t>από τη σχέση: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" y="5715000"/>
            <a:ext cx="5334000" cy="517166"/>
            <a:chOff x="762000" y="5655034"/>
            <a:chExt cx="5334000" cy="51716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5124433"/>
                </p:ext>
              </p:extLst>
            </p:nvPr>
          </p:nvGraphicFramePr>
          <p:xfrm>
            <a:off x="762000" y="5715000"/>
            <a:ext cx="3403440" cy="457200"/>
          </p:xfrm>
          <a:graphic>
            <a:graphicData uri="http://schemas.openxmlformats.org/presentationml/2006/ole">
              <p:oleObj spid="_x0000_s94316" name="Equation" r:id="rId4" imgW="1701800" imgH="228600" progId="">
                <p:embed/>
              </p:oleObj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5461000" y="5655034"/>
              <a:ext cx="635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dirty="0" smtClean="0"/>
                <a:t>(2)</a:t>
              </a:r>
              <a:endParaRPr lang="el-GR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07157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571500"/>
            <a:ext cx="9144000" cy="582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sz="1600" dirty="0" smtClean="0"/>
              <a:t>Επιπλέον, στους χρόνους ελέγχου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i</a:t>
            </a:r>
            <a:r>
              <a:rPr lang="el-GR" sz="1600" dirty="0" smtClean="0"/>
              <a:t> καταγράφεται το πραγματικό δαπανηθέν κόστος και κατασκευάζεται η καμπύλη </a:t>
            </a:r>
            <a:r>
              <a:rPr lang="en-US" sz="1600" b="1" i="1" dirty="0" err="1"/>
              <a:t>A</a:t>
            </a:r>
            <a:r>
              <a:rPr lang="en-US" sz="1600" i="1" dirty="0" err="1"/>
              <a:t>CW</a:t>
            </a:r>
            <a:r>
              <a:rPr lang="en-US" sz="1600" b="1" i="1" dirty="0" err="1"/>
              <a:t>P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b="1" dirty="0"/>
              <a:t>A</a:t>
            </a:r>
            <a:r>
              <a:rPr lang="en-US" sz="1600" dirty="0"/>
              <a:t>ctual </a:t>
            </a:r>
            <a:r>
              <a:rPr lang="en-US" sz="1600" dirty="0" smtClean="0"/>
              <a:t>cost </a:t>
            </a:r>
            <a:r>
              <a:rPr lang="en-US" sz="1600" dirty="0"/>
              <a:t>for </a:t>
            </a:r>
            <a:r>
              <a:rPr lang="en-US" sz="1600" dirty="0" smtClean="0"/>
              <a:t>work </a:t>
            </a:r>
            <a:r>
              <a:rPr lang="en-US" sz="1600" b="1" dirty="0"/>
              <a:t>P</a:t>
            </a:r>
            <a:r>
              <a:rPr lang="en-US" sz="1600" dirty="0"/>
              <a:t>erformed</a:t>
            </a:r>
            <a:r>
              <a:rPr lang="en-US" sz="1600" dirty="0" smtClean="0"/>
              <a:t>)</a:t>
            </a:r>
            <a:r>
              <a:rPr lang="el-GR" sz="1600" dirty="0" smtClean="0"/>
              <a:t>. </a:t>
            </a:r>
            <a:endParaRPr lang="en-US" sz="16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sz="1600" dirty="0"/>
              <a:t>Στο κόστος </a:t>
            </a:r>
            <a:r>
              <a:rPr lang="el-GR" sz="1600" i="1" dirty="0" err="1"/>
              <a:t>ACWP</a:t>
            </a:r>
            <a:r>
              <a:rPr lang="el-GR" sz="1600" dirty="0"/>
              <a:t> πρέπει να συνυπολογιστούν και </a:t>
            </a:r>
            <a:r>
              <a:rPr lang="el-GR" sz="1600" dirty="0" smtClean="0"/>
              <a:t>οι</a:t>
            </a:r>
            <a:r>
              <a:rPr lang="en-US" sz="1600" dirty="0" smtClean="0"/>
              <a:t> </a:t>
            </a:r>
            <a:r>
              <a:rPr lang="el-GR" sz="1600" dirty="0" smtClean="0"/>
              <a:t>δαπάνες </a:t>
            </a:r>
            <a:r>
              <a:rPr lang="el-GR" sz="1600" dirty="0"/>
              <a:t>που αντιστοιχούν στο </a:t>
            </a:r>
            <a:r>
              <a:rPr lang="el-GR" sz="1600" dirty="0" err="1"/>
              <a:t>εκτελεσθέν</a:t>
            </a:r>
            <a:r>
              <a:rPr lang="el-GR" sz="1600" dirty="0"/>
              <a:t> </a:t>
            </a:r>
            <a:r>
              <a:rPr lang="el-GR" sz="1600" dirty="0" smtClean="0"/>
              <a:t>τμήμα του </a:t>
            </a:r>
            <a:r>
              <a:rPr lang="el-GR" sz="1600" dirty="0"/>
              <a:t>έργου έστω και αν αυτές </a:t>
            </a:r>
            <a:r>
              <a:rPr lang="el-GR" sz="1600" dirty="0" smtClean="0"/>
              <a:t>δεν</a:t>
            </a:r>
            <a:r>
              <a:rPr lang="en-US" sz="1600" dirty="0" smtClean="0"/>
              <a:t> </a:t>
            </a:r>
            <a:r>
              <a:rPr lang="el-GR" sz="1600" dirty="0" smtClean="0"/>
              <a:t>έχουν </a:t>
            </a:r>
            <a:r>
              <a:rPr lang="el-GR" sz="1600" dirty="0"/>
              <a:t>καταβληθεί ακόμα (π.χ. </a:t>
            </a:r>
            <a:r>
              <a:rPr lang="el-GR" sz="1600" dirty="0" smtClean="0"/>
              <a:t>ένα </a:t>
            </a:r>
            <a:r>
              <a:rPr lang="el-GR" sz="1600" dirty="0"/>
              <a:t>ποσοστό των πληρωμών για υλικά </a:t>
            </a:r>
            <a:r>
              <a:rPr lang="el-GR" sz="1600" dirty="0" smtClean="0"/>
              <a:t>γίνεται</a:t>
            </a:r>
            <a:r>
              <a:rPr lang="en-US" sz="1600" dirty="0" smtClean="0"/>
              <a:t> </a:t>
            </a:r>
            <a:r>
              <a:rPr lang="el-GR" sz="1600" dirty="0" smtClean="0"/>
              <a:t>ένα </a:t>
            </a:r>
            <a:r>
              <a:rPr lang="el-GR" sz="1600" dirty="0"/>
              <a:t>μήνα αργότερα από την παραλαβή τους). Σε διαφορετική περίπτωση, η </a:t>
            </a:r>
            <a:r>
              <a:rPr lang="el-GR" sz="1600" dirty="0" smtClean="0"/>
              <a:t>ανάλυση </a:t>
            </a:r>
            <a:r>
              <a:rPr lang="el-GR" sz="1600" dirty="0"/>
              <a:t>δίνει μια παραπλανητική εικόνα ως προς το </a:t>
            </a:r>
            <a:r>
              <a:rPr lang="el-GR" sz="1600" dirty="0" smtClean="0"/>
              <a:t>κόστος, ευνοϊκότερη της πραγματικής.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1600" b="1" dirty="0" smtClean="0"/>
              <a:t>Για το παράδειγμα, ισχύει: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Προϋπολογισμός: </a:t>
            </a:r>
            <a:r>
              <a:rPr lang="en-US" sz="1600" i="1" dirty="0" smtClean="0"/>
              <a:t>BAC</a:t>
            </a:r>
            <a:r>
              <a:rPr lang="en-US" sz="1600" dirty="0" smtClean="0"/>
              <a:t> = 15000 </a:t>
            </a:r>
            <a:r>
              <a:rPr lang="el-GR" sz="1600" dirty="0" smtClean="0"/>
              <a:t>Ευρώ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Ποσοστό ολοκλήρωσης στο </a:t>
            </a:r>
            <a:r>
              <a:rPr lang="en-US" sz="1600" dirty="0" smtClean="0"/>
              <a:t>t=4 </a:t>
            </a:r>
            <a:r>
              <a:rPr lang="el-GR" sz="1600" dirty="0" smtClean="0"/>
              <a:t>μήνες: </a:t>
            </a:r>
            <a:r>
              <a:rPr lang="en-US" sz="1600" i="1" dirty="0" smtClean="0"/>
              <a:t>PC</a:t>
            </a:r>
            <a:r>
              <a:rPr lang="en-US" sz="1600" dirty="0" smtClean="0"/>
              <a:t>(4) = 30%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Προϋπολογισθέν κόστος </a:t>
            </a:r>
            <a:r>
              <a:rPr lang="el-GR" sz="1600" b="1" dirty="0" smtClean="0"/>
              <a:t>προγραμματισμένων</a:t>
            </a:r>
            <a:r>
              <a:rPr lang="el-GR" sz="1600" dirty="0" smtClean="0"/>
              <a:t> εργασιών μέχρι το </a:t>
            </a:r>
            <a:r>
              <a:rPr lang="en-US" sz="1600" dirty="0" smtClean="0"/>
              <a:t>t=4 </a:t>
            </a:r>
            <a:r>
              <a:rPr lang="el-GR" sz="1600" dirty="0" smtClean="0"/>
              <a:t>μήνες:       </a:t>
            </a:r>
            <a:r>
              <a:rPr lang="en-US" sz="1600" i="1" dirty="0" err="1" smtClean="0"/>
              <a:t>BCWS</a:t>
            </a:r>
            <a:r>
              <a:rPr lang="en-US" sz="1600" dirty="0" smtClean="0"/>
              <a:t>(4) = 5000 </a:t>
            </a:r>
            <a:r>
              <a:rPr lang="el-GR" sz="1600" dirty="0" smtClean="0"/>
              <a:t>Ευρώ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Προϋπολογισθέν </a:t>
            </a:r>
            <a:r>
              <a:rPr lang="el-GR" sz="1600" dirty="0"/>
              <a:t>κόστος </a:t>
            </a:r>
            <a:r>
              <a:rPr lang="el-GR" sz="1600" b="1" dirty="0" smtClean="0"/>
              <a:t>εκτελεσθέντων</a:t>
            </a:r>
            <a:r>
              <a:rPr lang="el-GR" sz="1600" dirty="0" smtClean="0"/>
              <a:t> </a:t>
            </a:r>
            <a:r>
              <a:rPr lang="el-GR" sz="1600" dirty="0"/>
              <a:t>εργασιών μέχρι το </a:t>
            </a:r>
            <a:r>
              <a:rPr lang="en-US" sz="1600" dirty="0" smtClean="0"/>
              <a:t>t=4 </a:t>
            </a:r>
            <a:r>
              <a:rPr lang="el-GR" sz="1600" dirty="0" smtClean="0"/>
              <a:t>μήνες</a:t>
            </a:r>
            <a:r>
              <a:rPr lang="el-GR" sz="1600" dirty="0"/>
              <a:t>: </a:t>
            </a:r>
            <a:r>
              <a:rPr lang="en-US" sz="1600" dirty="0" smtClean="0"/>
              <a:t>              </a:t>
            </a:r>
            <a:r>
              <a:rPr lang="en-US" sz="1600" i="1" dirty="0" err="1" smtClean="0"/>
              <a:t>BCWP</a:t>
            </a:r>
            <a:r>
              <a:rPr lang="en-US" sz="1600" dirty="0" smtClean="0"/>
              <a:t>(4</a:t>
            </a:r>
            <a:r>
              <a:rPr lang="en-US" sz="1600" dirty="0"/>
              <a:t>) = </a:t>
            </a:r>
            <a:r>
              <a:rPr lang="en-US" sz="1600" i="1" dirty="0"/>
              <a:t>PC</a:t>
            </a:r>
            <a:r>
              <a:rPr lang="en-US" sz="1600" dirty="0"/>
              <a:t>(4) </a:t>
            </a:r>
            <a:r>
              <a:rPr lang="en-US" sz="1600" dirty="0" smtClean="0"/>
              <a:t>×</a:t>
            </a:r>
            <a:r>
              <a:rPr lang="el-GR" sz="1600" dirty="0" smtClean="0"/>
              <a:t> </a:t>
            </a:r>
            <a:r>
              <a:rPr lang="en-US" sz="1600" i="1" dirty="0"/>
              <a:t>BAC </a:t>
            </a:r>
            <a:r>
              <a:rPr lang="el-GR" sz="1600" i="1" dirty="0" smtClean="0"/>
              <a:t> = </a:t>
            </a:r>
            <a:r>
              <a:rPr lang="el-GR" sz="1600" dirty="0" smtClean="0"/>
              <a:t>30%</a:t>
            </a:r>
            <a:r>
              <a:rPr lang="en-US" sz="1600" dirty="0" smtClean="0"/>
              <a:t> </a:t>
            </a:r>
            <a:r>
              <a:rPr lang="en-US" sz="1600" dirty="0"/>
              <a:t>×</a:t>
            </a:r>
            <a:r>
              <a:rPr lang="el-GR" sz="1600" dirty="0"/>
              <a:t> </a:t>
            </a:r>
            <a:r>
              <a:rPr lang="el-GR" sz="1600" dirty="0" smtClean="0"/>
              <a:t>15000</a:t>
            </a:r>
            <a:r>
              <a:rPr lang="en-US" sz="1600" i="1" dirty="0" smtClean="0"/>
              <a:t> </a:t>
            </a:r>
            <a:r>
              <a:rPr lang="el-GR" sz="1600" i="1" dirty="0" smtClean="0"/>
              <a:t>= </a:t>
            </a:r>
            <a:r>
              <a:rPr lang="el-GR" sz="1600" dirty="0" smtClean="0"/>
              <a:t>45</a:t>
            </a:r>
            <a:r>
              <a:rPr lang="en-US" sz="1600" dirty="0" smtClean="0"/>
              <a:t>00 </a:t>
            </a:r>
            <a:r>
              <a:rPr lang="el-GR" sz="1600" dirty="0" smtClean="0"/>
              <a:t>Ευρώ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Πραγματικό κόστος για τις εργασίες που έχουν εκτελεστεί μέχρι το </a:t>
            </a:r>
            <a:r>
              <a:rPr lang="en-US" sz="1600" smtClean="0"/>
              <a:t>t=4 </a:t>
            </a:r>
            <a:r>
              <a:rPr lang="el-GR" sz="1600" smtClean="0"/>
              <a:t>μήνες</a:t>
            </a:r>
            <a:r>
              <a:rPr lang="el-GR" sz="1600" dirty="0"/>
              <a:t>: </a:t>
            </a:r>
            <a:r>
              <a:rPr lang="en-US" sz="1600" dirty="0"/>
              <a:t>              </a:t>
            </a:r>
            <a:r>
              <a:rPr lang="el-GR" sz="1600" i="1" dirty="0" smtClean="0"/>
              <a:t>Α</a:t>
            </a:r>
            <a:r>
              <a:rPr lang="en-US" sz="1600" i="1" dirty="0" err="1" smtClean="0"/>
              <a:t>CWP</a:t>
            </a:r>
            <a:r>
              <a:rPr lang="en-US" sz="1600" dirty="0" smtClean="0"/>
              <a:t>(4</a:t>
            </a:r>
            <a:r>
              <a:rPr lang="en-US" sz="1600" dirty="0"/>
              <a:t>) = </a:t>
            </a:r>
            <a:r>
              <a:rPr lang="el-GR" sz="1600" dirty="0" smtClean="0"/>
              <a:t>4800</a:t>
            </a:r>
            <a:r>
              <a:rPr lang="en-US" sz="1600" dirty="0" smtClean="0"/>
              <a:t> </a:t>
            </a:r>
            <a:r>
              <a:rPr lang="el-GR" sz="1600" dirty="0"/>
              <a:t>Ευρώ</a:t>
            </a:r>
          </a:p>
        </p:txBody>
      </p:sp>
    </p:spTree>
    <p:extLst>
      <p:ext uri="{BB962C8B-B14F-4D97-AF65-F5344CB8AC3E}">
        <p14:creationId xmlns="" xmlns:p14="http://schemas.microsoft.com/office/powerpoint/2010/main" val="22503328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9144000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l-GR" sz="1600" b="1" dirty="0" smtClean="0"/>
              <a:t>Καμπύλες μεθόδου παραγόμενης αξίας</a:t>
            </a:r>
            <a:endParaRPr lang="el-GR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30000" t="13556" r="10555" b="4667"/>
          <a:stretch/>
        </p:blipFill>
        <p:spPr>
          <a:xfrm>
            <a:off x="1565501" y="1078346"/>
            <a:ext cx="6012997" cy="5170054"/>
          </a:xfrm>
          <a:prstGeom prst="rect">
            <a:avLst/>
          </a:prstGeom>
          <a:noFill/>
          <a:ln w="19050">
            <a:solidFill>
              <a:srgbClr val="00467A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354033" y="5987901"/>
            <a:ext cx="0" cy="27432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26034" y="6166333"/>
            <a:ext cx="2034531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Χρονικό σημείο ελέγχου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773866" y="2319668"/>
            <a:ext cx="4267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9565" y="2095834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BAC</a:t>
            </a:r>
            <a:endParaRPr lang="en-US" sz="1200" b="1" dirty="0"/>
          </a:p>
        </p:txBody>
      </p:sp>
      <p:sp>
        <p:nvSpPr>
          <p:cNvPr id="3" name="Oval 2"/>
          <p:cNvSpPr/>
          <p:nvPr/>
        </p:nvSpPr>
        <p:spPr>
          <a:xfrm>
            <a:off x="4320133" y="287600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07466" y="353051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442783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3200" y="528066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743200" y="5658240"/>
            <a:ext cx="72000" cy="72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429000" y="5261082"/>
            <a:ext cx="72000" cy="72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3907466" y="4841971"/>
            <a:ext cx="72000" cy="72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4318033" y="4374492"/>
            <a:ext cx="72000" cy="72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08275" y="4457483"/>
            <a:ext cx="34925" cy="803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08275" y="4457482"/>
            <a:ext cx="664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08275" y="3594582"/>
            <a:ext cx="1101725" cy="86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0834" y="4304721"/>
            <a:ext cx="869395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800" dirty="0" smtClean="0"/>
              <a:t>Προγενέστεροι έλεγχοι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1112094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002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57200">
              <a:lnSpc>
                <a:spcPct val="130000"/>
              </a:lnSpc>
              <a:spcAft>
                <a:spcPts val="60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000" b="1" dirty="0" smtClean="0"/>
              <a:t>Η σημασία του οικονομικού προγραμματισμού</a:t>
            </a:r>
          </a:p>
          <a:p>
            <a:pPr marL="804863" indent="-457200">
              <a:lnSpc>
                <a:spcPct val="130000"/>
              </a:lnSpc>
              <a:spcAft>
                <a:spcPts val="60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000" b="1" dirty="0" smtClean="0"/>
              <a:t>Κόστος έργου</a:t>
            </a:r>
          </a:p>
          <a:p>
            <a:pPr marL="804863" indent="-457200">
              <a:lnSpc>
                <a:spcPct val="130000"/>
              </a:lnSpc>
              <a:spcAft>
                <a:spcPts val="60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000" b="1" dirty="0" smtClean="0"/>
              <a:t>Προϋπολογισμός</a:t>
            </a:r>
            <a:endParaRPr lang="el-GR" sz="2000" b="1" dirty="0"/>
          </a:p>
          <a:p>
            <a:pPr marL="804863" indent="-457200">
              <a:lnSpc>
                <a:spcPct val="130000"/>
              </a:lnSpc>
              <a:spcAft>
                <a:spcPts val="60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000" b="1" dirty="0" smtClean="0"/>
              <a:t>Κατανομή </a:t>
            </a:r>
            <a:r>
              <a:rPr lang="el-GR" sz="2000" b="1" dirty="0"/>
              <a:t>δαπανών στο χρόνο </a:t>
            </a:r>
            <a:endParaRPr lang="el-GR" sz="2000" b="1" dirty="0" smtClean="0"/>
          </a:p>
          <a:p>
            <a:pPr marL="804863" indent="-457200">
              <a:lnSpc>
                <a:spcPct val="130000"/>
              </a:lnSpc>
              <a:spcAft>
                <a:spcPts val="600"/>
              </a:spcAft>
              <a:buClr>
                <a:srgbClr val="00467A"/>
              </a:buClr>
              <a:buFont typeface="Wingdings" pitchFamily="2" charset="2"/>
              <a:buChar char="v"/>
            </a:pPr>
            <a:r>
              <a:rPr lang="el-GR" sz="2000" b="1" dirty="0" smtClean="0"/>
              <a:t>Κ</a:t>
            </a:r>
            <a:r>
              <a:rPr lang="el-GR" sz="2000" b="1" dirty="0" smtClean="0"/>
              <a:t>αμπύλη </a:t>
            </a:r>
            <a:r>
              <a:rPr lang="el-GR" sz="2000" b="1" dirty="0" smtClean="0"/>
              <a:t>αθροιστικού </a:t>
            </a:r>
            <a:r>
              <a:rPr lang="el-GR" sz="2000" b="1" dirty="0" smtClean="0"/>
              <a:t>κόστους</a:t>
            </a:r>
            <a:endParaRPr lang="el-GR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-1347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0467A"/>
                </a:solidFill>
              </a:rPr>
              <a:t>Οικονομικός </a:t>
            </a:r>
            <a:r>
              <a:rPr lang="el-GR" sz="2600" b="1" dirty="0" smtClean="0">
                <a:solidFill>
                  <a:srgbClr val="00467A"/>
                </a:solidFill>
              </a:rPr>
              <a:t>προγραμματισμός έργου</a:t>
            </a:r>
            <a:endParaRPr lang="el-GR" sz="2600" dirty="0">
              <a:solidFill>
                <a:srgbClr val="0046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"/>
            <a:ext cx="9144000" cy="605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sz="1600" dirty="0" smtClean="0"/>
              <a:t>Σύμφωνα με τη μέθοδο παραγόμενης αξίας, η πορεία του έργου μπορεί να εκτιμηθεί από τις παρακάτω παραμέτρους: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Απόκλιση χρονοδιαγράμματος </a:t>
            </a:r>
            <a:r>
              <a:rPr lang="el-GR" sz="1600" b="1" i="1" dirty="0" err="1" smtClean="0"/>
              <a:t>SV</a:t>
            </a:r>
            <a:r>
              <a:rPr lang="el-GR" sz="1600" dirty="0" smtClean="0"/>
              <a:t>: </a:t>
            </a:r>
            <a:endParaRPr lang="el-GR" sz="1600" dirty="0" smtClean="0"/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 </a:t>
            </a:r>
            <a:r>
              <a:rPr lang="el-GR" sz="1600" dirty="0" smtClean="0"/>
              <a:t>   </a:t>
            </a:r>
            <a:r>
              <a:rPr lang="el-GR" sz="1600" dirty="0" smtClean="0"/>
              <a:t>Εκφράζει </a:t>
            </a:r>
            <a:r>
              <a:rPr lang="el-GR" sz="1600" dirty="0" smtClean="0"/>
              <a:t>την χρονική απόκλιση μεταξύ </a:t>
            </a:r>
            <a:r>
              <a:rPr lang="el-GR" sz="1600" dirty="0"/>
              <a:t>της προγραμματισμένης και της πραγματικής προόδου </a:t>
            </a:r>
            <a:r>
              <a:rPr lang="el-GR" sz="1600" dirty="0" smtClean="0"/>
              <a:t>του έργου</a:t>
            </a:r>
            <a:r>
              <a:rPr lang="en-US" sz="1600" dirty="0" smtClean="0"/>
              <a:t> </a:t>
            </a:r>
            <a:r>
              <a:rPr lang="el-GR" sz="1600" dirty="0" smtClean="0"/>
              <a:t>σε μια χρονική στιγμή. </a:t>
            </a:r>
          </a:p>
          <a:p>
            <a:pPr marL="282575" algn="just">
              <a:lnSpc>
                <a:spcPct val="120000"/>
              </a:lnSpc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Η </a:t>
            </a:r>
            <a:r>
              <a:rPr lang="el-GR" sz="1600" dirty="0"/>
              <a:t>απόκλιση μετριέται </a:t>
            </a:r>
            <a:r>
              <a:rPr lang="el-GR" sz="1600" dirty="0" smtClean="0"/>
              <a:t>σε </a:t>
            </a:r>
            <a:r>
              <a:rPr lang="el-GR" sz="1600" dirty="0"/>
              <a:t>μονάδες κόστους </a:t>
            </a:r>
            <a:r>
              <a:rPr lang="el-GR" sz="1600" dirty="0" smtClean="0"/>
              <a:t>και </a:t>
            </a:r>
            <a:r>
              <a:rPr lang="el-GR" sz="1600" dirty="0"/>
              <a:t>όχι σε χρονικές </a:t>
            </a:r>
            <a:r>
              <a:rPr lang="el-GR" sz="1600" dirty="0" smtClean="0"/>
              <a:t>μονάδες. Συγκεκριμένα, η απόκλιση χρονοδιαγράμματος </a:t>
            </a:r>
            <a:r>
              <a:rPr lang="el-GR" sz="1600" i="1" dirty="0" smtClean="0"/>
              <a:t>SV</a:t>
            </a:r>
            <a:r>
              <a:rPr lang="el-GR" sz="1600" dirty="0" smtClean="0"/>
              <a:t> ορίζεται ως η </a:t>
            </a:r>
            <a:r>
              <a:rPr lang="el-GR" sz="1600" dirty="0"/>
              <a:t>διαφορά μεταξύ του </a:t>
            </a:r>
            <a:r>
              <a:rPr lang="el-GR" sz="1600" dirty="0" smtClean="0"/>
              <a:t>προϋπολογισθέντος κόστους </a:t>
            </a:r>
            <a:r>
              <a:rPr lang="el-GR" sz="1600" dirty="0"/>
              <a:t>της </a:t>
            </a:r>
            <a:r>
              <a:rPr lang="el-GR" sz="1600" dirty="0" smtClean="0"/>
              <a:t>εργασίας που </a:t>
            </a:r>
            <a:r>
              <a:rPr lang="el-GR" sz="1600" dirty="0"/>
              <a:t>έχει εκτελεστεί και του προϋπολογισθέντος κόστους της εργασίας που </a:t>
            </a:r>
            <a:r>
              <a:rPr lang="el-GR" sz="1600" dirty="0" smtClean="0"/>
              <a:t>έπρεπε να </a:t>
            </a:r>
            <a:r>
              <a:rPr lang="el-GR" sz="1600" dirty="0"/>
              <a:t>έχει εκτελεσθεί με βάση το </a:t>
            </a:r>
            <a:r>
              <a:rPr lang="el-GR" sz="1600" dirty="0" smtClean="0"/>
              <a:t>χρονοδιάγραμμα, ήτοι: </a:t>
            </a:r>
            <a:endParaRPr lang="el-GR" sz="1600" dirty="0" smtClean="0"/>
          </a:p>
          <a:p>
            <a:pPr marL="282575" algn="just">
              <a:lnSpc>
                <a:spcPct val="120000"/>
              </a:lnSpc>
              <a:spcAft>
                <a:spcPts val="600"/>
              </a:spcAft>
              <a:buClr>
                <a:srgbClr val="00467A"/>
              </a:buClr>
            </a:pPr>
            <a:endParaRPr lang="el-GR" sz="1600" dirty="0" smtClean="0"/>
          </a:p>
          <a:p>
            <a:pPr marL="628650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l-GR" sz="1600" dirty="0" smtClean="0"/>
              <a:t>Αν </a:t>
            </a:r>
            <a:r>
              <a:rPr lang="el-GR" sz="1600" i="1" dirty="0" smtClean="0"/>
              <a:t>SV</a:t>
            </a:r>
            <a:r>
              <a:rPr lang="en-US" sz="1600" dirty="0" smtClean="0"/>
              <a:t>(</a:t>
            </a:r>
            <a:r>
              <a:rPr lang="en-US" sz="1600" i="1" dirty="0" smtClean="0"/>
              <a:t>t</a:t>
            </a:r>
            <a:r>
              <a:rPr lang="en-US" sz="1600" dirty="0" smtClean="0"/>
              <a:t>)</a:t>
            </a:r>
            <a:r>
              <a:rPr lang="el-GR" sz="1600" i="1" dirty="0" smtClean="0"/>
              <a:t> </a:t>
            </a:r>
            <a:r>
              <a:rPr lang="el-GR" sz="1600" dirty="0"/>
              <a:t>&gt; 0, </a:t>
            </a:r>
            <a:r>
              <a:rPr lang="el-GR" sz="1600" dirty="0" smtClean="0"/>
              <a:t>τη χρονική στιγμή </a:t>
            </a:r>
            <a:r>
              <a:rPr lang="en-US" sz="1600" i="1" dirty="0" smtClean="0"/>
              <a:t>t</a:t>
            </a:r>
            <a:r>
              <a:rPr lang="en-US" sz="1600" dirty="0" smtClean="0"/>
              <a:t> </a:t>
            </a:r>
            <a:r>
              <a:rPr lang="el-GR" sz="1600" dirty="0" smtClean="0"/>
              <a:t>το </a:t>
            </a:r>
            <a:r>
              <a:rPr lang="el-GR" sz="1600" dirty="0"/>
              <a:t>έργο εξελίσσεται πιο γρήγορα από τον προγραμματισμό.</a:t>
            </a:r>
          </a:p>
          <a:p>
            <a:pPr marL="568325" indent="-285750" algn="just">
              <a:lnSpc>
                <a:spcPct val="120000"/>
              </a:lnSpc>
              <a:spcAft>
                <a:spcPts val="600"/>
              </a:spcAft>
              <a:buClr>
                <a:srgbClr val="00467A"/>
              </a:buClr>
              <a:buFont typeface="Courier New" panose="02070309020205020404" pitchFamily="49" charset="0"/>
              <a:buChar char="o"/>
            </a:pPr>
            <a:r>
              <a:rPr lang="el-GR" sz="1600" dirty="0"/>
              <a:t>Αν </a:t>
            </a:r>
            <a:r>
              <a:rPr lang="el-GR" sz="1600" i="1" dirty="0" err="1" smtClean="0"/>
              <a:t>SV</a:t>
            </a:r>
            <a:r>
              <a:rPr lang="en-US" sz="1600" dirty="0" smtClean="0"/>
              <a:t>(</a:t>
            </a:r>
            <a:r>
              <a:rPr lang="en-US" sz="1600" i="1" dirty="0" smtClean="0"/>
              <a:t>t</a:t>
            </a:r>
            <a:r>
              <a:rPr lang="en-US" sz="1600" dirty="0"/>
              <a:t>)</a:t>
            </a:r>
            <a:r>
              <a:rPr lang="el-GR" sz="1600" i="1" dirty="0" smtClean="0"/>
              <a:t> </a:t>
            </a:r>
            <a:r>
              <a:rPr lang="el-GR" sz="1600" dirty="0"/>
              <a:t>&lt; 0, το έργο παρουσιάζει καθυστέρηση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pPr marL="282575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Για το παράδειγμα: </a:t>
            </a:r>
            <a:r>
              <a:rPr lang="en-US" sz="1600" i="1" dirty="0" err="1" smtClean="0"/>
              <a:t>SV</a:t>
            </a:r>
            <a:r>
              <a:rPr lang="en-US" sz="1600" dirty="0" smtClean="0"/>
              <a:t>(4) = </a:t>
            </a:r>
            <a:r>
              <a:rPr lang="en-US" sz="1600" i="1" dirty="0" err="1" smtClean="0"/>
              <a:t>BCWP</a:t>
            </a:r>
            <a:r>
              <a:rPr lang="en-US" sz="1600" dirty="0" smtClean="0"/>
              <a:t>(4) - </a:t>
            </a:r>
            <a:r>
              <a:rPr lang="en-US" sz="1600" i="1" dirty="0" err="1" smtClean="0"/>
              <a:t>BCWS</a:t>
            </a:r>
            <a:r>
              <a:rPr lang="en-US" sz="1600" dirty="0" smtClean="0"/>
              <a:t>(4) = 4500 – 5000  = - 500 </a:t>
            </a:r>
            <a:r>
              <a:rPr lang="el-GR" sz="1600" dirty="0" smtClean="0"/>
              <a:t>Ευρώ</a:t>
            </a:r>
          </a:p>
          <a:p>
            <a:pPr marL="2460625" indent="-21780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b="1" dirty="0" smtClean="0"/>
              <a:t>Επομένως </a:t>
            </a:r>
            <a:r>
              <a:rPr lang="el-GR" sz="1600" b="1" dirty="0" smtClean="0"/>
              <a:t>στο </a:t>
            </a:r>
            <a:r>
              <a:rPr lang="en-US" sz="1600" b="1" dirty="0" smtClean="0"/>
              <a:t>t=4</a:t>
            </a:r>
            <a:r>
              <a:rPr lang="el-GR" sz="1600" b="1" dirty="0" smtClean="0"/>
              <a:t>,</a:t>
            </a:r>
            <a:r>
              <a:rPr lang="en-US" sz="1600" b="1" dirty="0" smtClean="0"/>
              <a:t> </a:t>
            </a:r>
            <a:r>
              <a:rPr lang="el-GR" sz="1600" b="1" dirty="0"/>
              <a:t>το έργο </a:t>
            </a:r>
            <a:r>
              <a:rPr lang="el-GR" sz="1600" b="1" dirty="0" smtClean="0"/>
              <a:t>παρουσιάζει καθυστέρηση προόδου.</a:t>
            </a:r>
            <a:endParaRPr lang="en-US" sz="16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3886200"/>
            <a:ext cx="5130798" cy="457199"/>
            <a:chOff x="965202" y="5655034"/>
            <a:chExt cx="5130798" cy="38946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66184511"/>
                </p:ext>
              </p:extLst>
            </p:nvPr>
          </p:nvGraphicFramePr>
          <p:xfrm>
            <a:off x="965202" y="5664202"/>
            <a:ext cx="3383208" cy="365472"/>
          </p:xfrm>
          <a:graphic>
            <a:graphicData uri="http://schemas.openxmlformats.org/presentationml/2006/ole">
              <p:oleObj spid="_x0000_s95331" name="Equation" r:id="rId4" imgW="1879600" imgH="203200" progId="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461000" y="5655034"/>
              <a:ext cx="635000" cy="389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dirty="0" smtClean="0"/>
                <a:t>(</a:t>
              </a:r>
              <a:r>
                <a:rPr lang="el-GR" dirty="0" smtClean="0"/>
                <a:t>3</a:t>
              </a:r>
              <a:r>
                <a:rPr lang="en-US" dirty="0" smtClean="0"/>
                <a:t>)</a:t>
              </a:r>
              <a:endParaRPr lang="el-GR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05758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"/>
            <a:ext cx="9144000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Χρονική απόκλιση </a:t>
            </a:r>
            <a:r>
              <a:rPr lang="en-US" sz="1600" b="1" i="1" dirty="0" smtClean="0"/>
              <a:t>T</a:t>
            </a:r>
            <a:r>
              <a:rPr lang="el-GR" sz="1600" b="1" i="1" dirty="0" smtClean="0"/>
              <a:t>V</a:t>
            </a:r>
            <a:r>
              <a:rPr lang="el-GR" sz="1600" dirty="0" smtClean="0"/>
              <a:t>. </a:t>
            </a:r>
            <a:endParaRPr lang="el-GR" sz="1600" dirty="0" smtClean="0"/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 </a:t>
            </a:r>
            <a:r>
              <a:rPr lang="el-GR" sz="1600" dirty="0" smtClean="0"/>
              <a:t>   </a:t>
            </a:r>
            <a:r>
              <a:rPr lang="el-GR" sz="1600" dirty="0" smtClean="0"/>
              <a:t>Η </a:t>
            </a:r>
            <a:r>
              <a:rPr lang="el-GR" sz="1600" dirty="0"/>
              <a:t>χρονική απόκλιση, όπως και η </a:t>
            </a:r>
            <a:r>
              <a:rPr lang="el-GR" sz="1600" dirty="0" smtClean="0"/>
              <a:t>απόκλιση</a:t>
            </a:r>
            <a:r>
              <a:rPr lang="en-US" sz="1600" dirty="0" smtClean="0"/>
              <a:t> </a:t>
            </a:r>
            <a:r>
              <a:rPr lang="el-GR" sz="1600" dirty="0" smtClean="0"/>
              <a:t>του</a:t>
            </a:r>
            <a:r>
              <a:rPr lang="en-US" sz="1600" dirty="0" smtClean="0"/>
              <a:t> </a:t>
            </a:r>
            <a:r>
              <a:rPr lang="el-GR" sz="1600" dirty="0" smtClean="0"/>
              <a:t>χρονοδιαγράμματος</a:t>
            </a:r>
            <a:r>
              <a:rPr lang="el-GR" sz="1600" dirty="0"/>
              <a:t>, δίνει μια ένδειξη της </a:t>
            </a:r>
            <a:r>
              <a:rPr lang="el-GR" sz="1600" dirty="0" err="1"/>
              <a:t>προπόρευσης</a:t>
            </a:r>
            <a:r>
              <a:rPr lang="el-GR" sz="1600" dirty="0"/>
              <a:t> ή υστέρησης της </a:t>
            </a:r>
            <a:r>
              <a:rPr lang="el-GR" sz="1600" dirty="0" smtClean="0"/>
              <a:t>εκτέλεσης </a:t>
            </a:r>
            <a:r>
              <a:rPr lang="el-GR" sz="1600" dirty="0"/>
              <a:t>του έργου σε σχέση με τον προγραμματισμό, αλλά βασίζεται σε χρονικά </a:t>
            </a:r>
            <a:r>
              <a:rPr lang="el-GR" sz="1600" dirty="0" smtClean="0"/>
              <a:t>στοιχεία </a:t>
            </a:r>
            <a:r>
              <a:rPr lang="el-GR" sz="1600" dirty="0"/>
              <a:t>και δίνεται από τη </a:t>
            </a:r>
            <a:r>
              <a:rPr lang="el-GR" sz="1600" dirty="0" smtClean="0"/>
              <a:t>σχέση:</a:t>
            </a:r>
            <a:endParaRPr lang="el-GR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2133600"/>
            <a:ext cx="4876800" cy="389466"/>
            <a:chOff x="1219200" y="5655034"/>
            <a:chExt cx="4876800" cy="38946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83226548"/>
                </p:ext>
              </p:extLst>
            </p:nvPr>
          </p:nvGraphicFramePr>
          <p:xfrm>
            <a:off x="1219200" y="5662972"/>
            <a:ext cx="2354262" cy="366712"/>
          </p:xfrm>
          <a:graphic>
            <a:graphicData uri="http://schemas.openxmlformats.org/presentationml/2006/ole">
              <p:oleObj spid="_x0000_s97369" name="Equation" r:id="rId4" imgW="1307532" imgH="203112" progId="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461000" y="5655034"/>
              <a:ext cx="635000" cy="389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dirty="0" smtClean="0"/>
                <a:t>(5)</a:t>
              </a:r>
              <a:endParaRPr lang="el-GR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2743200"/>
            <a:ext cx="9144000" cy="279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όπου, </a:t>
            </a:r>
            <a:r>
              <a:rPr lang="el-GR" sz="1600" i="1" dirty="0" err="1"/>
              <a:t>STWP</a:t>
            </a:r>
            <a:r>
              <a:rPr lang="el-GR" sz="1600" i="1" dirty="0"/>
              <a:t> </a:t>
            </a:r>
            <a:r>
              <a:rPr lang="el-GR" sz="1600" dirty="0" smtClean="0"/>
              <a:t>είναι ο προγραμματισμένος χρόνος </a:t>
            </a:r>
            <a:r>
              <a:rPr lang="el-GR" sz="1600" dirty="0"/>
              <a:t>για </a:t>
            </a:r>
            <a:r>
              <a:rPr lang="el-GR" sz="1600" dirty="0" smtClean="0"/>
              <a:t>τις εργασίες </a:t>
            </a:r>
            <a:r>
              <a:rPr lang="el-GR" sz="1600" dirty="0"/>
              <a:t>που </a:t>
            </a:r>
            <a:r>
              <a:rPr lang="el-GR" sz="1600" dirty="0" smtClean="0"/>
              <a:t>έχουν εκτελεστεί μέχρι το χρόνο </a:t>
            </a:r>
            <a:r>
              <a:rPr lang="en-US" sz="1600" i="1" dirty="0" smtClean="0"/>
              <a:t>t</a:t>
            </a:r>
            <a:r>
              <a:rPr lang="el-GR" sz="16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 </a:t>
            </a:r>
            <a:endParaRPr lang="en-US" sz="1600" dirty="0" smtClean="0"/>
          </a:p>
          <a:p>
            <a:pPr marL="5683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Courier New" panose="02070309020205020404" pitchFamily="49" charset="0"/>
              <a:buChar char="o"/>
            </a:pPr>
            <a:r>
              <a:rPr lang="el-GR" sz="1600" dirty="0" smtClean="0"/>
              <a:t>Αν </a:t>
            </a:r>
            <a:r>
              <a:rPr lang="el-GR" sz="1600" i="1" dirty="0" smtClean="0"/>
              <a:t>ΤV</a:t>
            </a:r>
            <a:r>
              <a:rPr lang="en-US" sz="1600" dirty="0"/>
              <a:t>(</a:t>
            </a:r>
            <a:r>
              <a:rPr lang="en-US" sz="1600" i="1" dirty="0"/>
              <a:t>t</a:t>
            </a:r>
            <a:r>
              <a:rPr lang="en-US" sz="1600" dirty="0"/>
              <a:t>)</a:t>
            </a:r>
            <a:r>
              <a:rPr lang="el-GR" sz="1600" i="1" dirty="0"/>
              <a:t> </a:t>
            </a:r>
            <a:r>
              <a:rPr lang="el-GR" sz="1600" dirty="0"/>
              <a:t>&gt; 0, τη χρονική στιγμή </a:t>
            </a:r>
            <a:r>
              <a:rPr lang="en-US" sz="1600" i="1" dirty="0"/>
              <a:t>t</a:t>
            </a:r>
            <a:r>
              <a:rPr lang="en-US" sz="1600" dirty="0"/>
              <a:t> </a:t>
            </a:r>
            <a:r>
              <a:rPr lang="el-GR" sz="1600" dirty="0"/>
              <a:t>το έργο το έργο εξελίσσεται γρηγορότερα από τον προγραμματισμό</a:t>
            </a:r>
            <a:r>
              <a:rPr lang="el-GR" sz="1600" dirty="0" smtClean="0"/>
              <a:t>.</a:t>
            </a:r>
            <a:endParaRPr lang="el-GR" sz="1600" dirty="0"/>
          </a:p>
          <a:p>
            <a:pPr marL="5683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Courier New" panose="02070309020205020404" pitchFamily="49" charset="0"/>
              <a:buChar char="o"/>
            </a:pPr>
            <a:r>
              <a:rPr lang="el-GR" sz="1600" dirty="0"/>
              <a:t>Αν </a:t>
            </a:r>
            <a:r>
              <a:rPr lang="el-GR" sz="1600" i="1" dirty="0" smtClean="0"/>
              <a:t>ΤV</a:t>
            </a:r>
            <a:r>
              <a:rPr lang="en-US" sz="1600" dirty="0"/>
              <a:t>(</a:t>
            </a:r>
            <a:r>
              <a:rPr lang="en-US" sz="1600" i="1" dirty="0"/>
              <a:t>t</a:t>
            </a:r>
            <a:r>
              <a:rPr lang="en-US" sz="1600" dirty="0"/>
              <a:t>)</a:t>
            </a:r>
            <a:r>
              <a:rPr lang="el-GR" sz="1600" i="1" dirty="0"/>
              <a:t> </a:t>
            </a:r>
            <a:r>
              <a:rPr lang="el-GR" sz="1600" dirty="0"/>
              <a:t>&lt; </a:t>
            </a:r>
            <a:r>
              <a:rPr lang="el-GR" sz="1600" dirty="0" smtClean="0"/>
              <a:t>0, </a:t>
            </a:r>
            <a:r>
              <a:rPr lang="el-GR" sz="1600" dirty="0"/>
              <a:t>το έργο παρουσιάζει καθυστέρηση</a:t>
            </a:r>
            <a:r>
              <a:rPr lang="el-GR" sz="1600" dirty="0" smtClean="0"/>
              <a:t>.</a:t>
            </a:r>
            <a:endParaRPr lang="en-US" sz="1600" dirty="0"/>
          </a:p>
          <a:p>
            <a:pPr marL="282575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/>
              <a:t>Για το παράδειγμα: </a:t>
            </a:r>
            <a:r>
              <a:rPr lang="el-GR" sz="1600" i="1" dirty="0" smtClean="0"/>
              <a:t>Τ</a:t>
            </a:r>
            <a:r>
              <a:rPr lang="en-US" sz="1600" i="1" dirty="0" smtClean="0"/>
              <a:t>V</a:t>
            </a:r>
            <a:r>
              <a:rPr lang="en-US" sz="1600" dirty="0" smtClean="0"/>
              <a:t>(4</a:t>
            </a:r>
            <a:r>
              <a:rPr lang="en-US" sz="1600" dirty="0"/>
              <a:t>) = </a:t>
            </a:r>
            <a:r>
              <a:rPr lang="en-US" sz="1600" i="1" dirty="0" err="1" smtClean="0"/>
              <a:t>STWP</a:t>
            </a:r>
            <a:r>
              <a:rPr lang="en-US" sz="1600" dirty="0" smtClean="0"/>
              <a:t>(4</a:t>
            </a:r>
            <a:r>
              <a:rPr lang="en-US" sz="1600" dirty="0"/>
              <a:t>) </a:t>
            </a:r>
            <a:r>
              <a:rPr lang="en-US" sz="1600" dirty="0" smtClean="0"/>
              <a:t>- 4 </a:t>
            </a:r>
            <a:r>
              <a:rPr lang="en-US" sz="1600" dirty="0"/>
              <a:t>= </a:t>
            </a:r>
            <a:r>
              <a:rPr lang="en-US" sz="1600" dirty="0" smtClean="0"/>
              <a:t>3.6 </a:t>
            </a:r>
            <a:r>
              <a:rPr lang="en-US" sz="1600" dirty="0"/>
              <a:t>– </a:t>
            </a:r>
            <a:r>
              <a:rPr lang="en-US" sz="1600" dirty="0" smtClean="0"/>
              <a:t>4  </a:t>
            </a:r>
            <a:r>
              <a:rPr lang="en-US" sz="1600" dirty="0"/>
              <a:t>= - </a:t>
            </a:r>
            <a:r>
              <a:rPr lang="en-US" sz="1600" dirty="0" smtClean="0"/>
              <a:t>0.4 </a:t>
            </a:r>
            <a:r>
              <a:rPr lang="el-GR" sz="1600" dirty="0" smtClean="0"/>
              <a:t>μήνες</a:t>
            </a:r>
            <a:endParaRPr lang="el-GR" sz="1600" dirty="0"/>
          </a:p>
          <a:p>
            <a:pPr marL="2460625" indent="-21780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b="1" dirty="0" smtClean="0"/>
              <a:t>Επομένως </a:t>
            </a:r>
            <a:r>
              <a:rPr lang="el-GR" sz="1600" b="1" dirty="0"/>
              <a:t>στο </a:t>
            </a:r>
            <a:r>
              <a:rPr lang="en-US" sz="1600" b="1" dirty="0"/>
              <a:t>t=4</a:t>
            </a:r>
            <a:r>
              <a:rPr lang="el-GR" sz="1600" b="1" dirty="0"/>
              <a:t>,</a:t>
            </a:r>
            <a:r>
              <a:rPr lang="en-US" sz="1600" b="1" dirty="0"/>
              <a:t> </a:t>
            </a:r>
            <a:r>
              <a:rPr lang="el-GR" sz="1600" b="1" dirty="0"/>
              <a:t>το έργο παρουσιάζει </a:t>
            </a:r>
            <a:r>
              <a:rPr lang="el-GR" sz="1600" b="1" dirty="0" smtClean="0"/>
              <a:t>καθυστέρηση.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980367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"/>
            <a:ext cx="9144000" cy="110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Απόκλιση </a:t>
            </a:r>
            <a:r>
              <a:rPr lang="el-GR" sz="1600" b="1" dirty="0"/>
              <a:t>κόστους </a:t>
            </a:r>
            <a:r>
              <a:rPr lang="el-GR" sz="1600" b="1" i="1" dirty="0" smtClean="0"/>
              <a:t>CV:</a:t>
            </a:r>
            <a:r>
              <a:rPr lang="el-GR" sz="1600" dirty="0" smtClean="0"/>
              <a:t>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Εκφράζει </a:t>
            </a:r>
            <a:r>
              <a:rPr lang="el-GR" sz="1600" dirty="0" smtClean="0"/>
              <a:t>την απόκλιση </a:t>
            </a:r>
            <a:r>
              <a:rPr lang="el-GR" sz="1600" dirty="0"/>
              <a:t>του </a:t>
            </a:r>
            <a:r>
              <a:rPr lang="el-GR" sz="1600" dirty="0" smtClean="0"/>
              <a:t>προϋπολογισθέντος </a:t>
            </a:r>
            <a:r>
              <a:rPr lang="el-GR" sz="1600" dirty="0"/>
              <a:t>και του πραγματικού κόστους του έργου και δίνεται από τη σχέση</a:t>
            </a:r>
            <a:r>
              <a:rPr lang="el-GR" sz="1600" dirty="0" smtClean="0"/>
              <a:t>:</a:t>
            </a:r>
            <a:endParaRPr lang="el-GR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866775" y="1676400"/>
            <a:ext cx="5153025" cy="457200"/>
            <a:chOff x="942975" y="5655034"/>
            <a:chExt cx="5153025" cy="38946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501024792"/>
                </p:ext>
              </p:extLst>
            </p:nvPr>
          </p:nvGraphicFramePr>
          <p:xfrm>
            <a:off x="942975" y="5663500"/>
            <a:ext cx="3427413" cy="366713"/>
          </p:xfrm>
          <a:graphic>
            <a:graphicData uri="http://schemas.openxmlformats.org/presentationml/2006/ole">
              <p:oleObj spid="_x0000_s96349" name="Equation" r:id="rId4" imgW="1905000" imgH="203200" progId="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461000" y="5655034"/>
              <a:ext cx="635000" cy="389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dirty="0" smtClean="0"/>
                <a:t>(6)</a:t>
              </a:r>
              <a:endParaRPr lang="el-GR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2286000"/>
            <a:ext cx="9144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Courier New" panose="02070309020205020404" pitchFamily="49" charset="0"/>
              <a:buChar char="o"/>
            </a:pPr>
            <a:r>
              <a:rPr lang="el-GR" sz="1600" dirty="0" smtClean="0"/>
              <a:t>Αν </a:t>
            </a:r>
            <a:r>
              <a:rPr lang="en-US" sz="1600" i="1" dirty="0" smtClean="0"/>
              <a:t>C</a:t>
            </a:r>
            <a:r>
              <a:rPr lang="el-GR" sz="1600" i="1" dirty="0" smtClean="0"/>
              <a:t>V</a:t>
            </a:r>
            <a:r>
              <a:rPr lang="en-US" sz="1600" dirty="0"/>
              <a:t>(</a:t>
            </a:r>
            <a:r>
              <a:rPr lang="en-US" sz="1600" i="1" dirty="0"/>
              <a:t>t</a:t>
            </a:r>
            <a:r>
              <a:rPr lang="en-US" sz="1600" dirty="0"/>
              <a:t>)</a:t>
            </a:r>
            <a:r>
              <a:rPr lang="el-GR" sz="1600" i="1" dirty="0"/>
              <a:t> </a:t>
            </a:r>
            <a:r>
              <a:rPr lang="el-GR" sz="1600" dirty="0"/>
              <a:t>&gt; 0, τη χρονική στιγμή </a:t>
            </a:r>
            <a:r>
              <a:rPr lang="en-US" sz="1600" i="1" dirty="0"/>
              <a:t>t</a:t>
            </a:r>
            <a:r>
              <a:rPr lang="en-US" sz="1600" dirty="0"/>
              <a:t> </a:t>
            </a:r>
            <a:r>
              <a:rPr lang="el-GR" sz="1600" dirty="0"/>
              <a:t>το έργο </a:t>
            </a:r>
            <a:r>
              <a:rPr lang="el-GR" sz="1600" dirty="0" smtClean="0"/>
              <a:t>εκτελείται </a:t>
            </a:r>
            <a:r>
              <a:rPr lang="el-GR" sz="1600" dirty="0"/>
              <a:t>με χαμηλότερο από το προϋπολογισθέν κόστος</a:t>
            </a:r>
            <a:r>
              <a:rPr lang="el-GR" sz="1600" dirty="0" smtClean="0"/>
              <a:t>.</a:t>
            </a:r>
            <a:endParaRPr lang="el-GR" sz="1600" dirty="0"/>
          </a:p>
          <a:p>
            <a:pPr marL="568325" indent="-285750" algn="just">
              <a:lnSpc>
                <a:spcPct val="120000"/>
              </a:lnSpc>
              <a:spcAft>
                <a:spcPts val="600"/>
              </a:spcAft>
              <a:buClr>
                <a:srgbClr val="00467A"/>
              </a:buClr>
              <a:buFont typeface="Courier New" panose="02070309020205020404" pitchFamily="49" charset="0"/>
              <a:buChar char="o"/>
            </a:pPr>
            <a:r>
              <a:rPr lang="el-GR" sz="1600" dirty="0"/>
              <a:t>Αν </a:t>
            </a:r>
            <a:r>
              <a:rPr lang="en-US" sz="1600" i="1" dirty="0" smtClean="0"/>
              <a:t>C</a:t>
            </a:r>
            <a:r>
              <a:rPr lang="el-GR" sz="1600" i="1" dirty="0" smtClean="0"/>
              <a:t>V</a:t>
            </a:r>
            <a:r>
              <a:rPr lang="en-US" sz="1600" dirty="0"/>
              <a:t>(</a:t>
            </a:r>
            <a:r>
              <a:rPr lang="en-US" sz="1600" i="1" dirty="0"/>
              <a:t>t</a:t>
            </a:r>
            <a:r>
              <a:rPr lang="en-US" sz="1600" dirty="0"/>
              <a:t>)</a:t>
            </a:r>
            <a:r>
              <a:rPr lang="el-GR" sz="1600" i="1" dirty="0"/>
              <a:t> </a:t>
            </a:r>
            <a:r>
              <a:rPr lang="el-GR" sz="1600" dirty="0"/>
              <a:t>&lt; </a:t>
            </a:r>
            <a:r>
              <a:rPr lang="el-GR" sz="1600" dirty="0" smtClean="0"/>
              <a:t>0, </a:t>
            </a:r>
            <a:r>
              <a:rPr lang="el-GR" sz="1600" dirty="0"/>
              <a:t>υπάρχει υπέρβαση του προϋπολογισθέντος κόστους</a:t>
            </a:r>
            <a:r>
              <a:rPr lang="el-GR" sz="1600" dirty="0" smtClean="0"/>
              <a:t>.</a:t>
            </a:r>
            <a:endParaRPr lang="en-US" sz="1600" dirty="0"/>
          </a:p>
          <a:p>
            <a:pPr marL="282575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/>
              <a:t>Για το παράδειγμα: </a:t>
            </a:r>
            <a:r>
              <a:rPr lang="en-US" sz="1600" i="1" dirty="0" smtClean="0"/>
              <a:t>CV</a:t>
            </a:r>
            <a:r>
              <a:rPr lang="en-US" sz="1600" dirty="0" smtClean="0"/>
              <a:t>(4</a:t>
            </a:r>
            <a:r>
              <a:rPr lang="en-US" sz="1600" dirty="0"/>
              <a:t>) = </a:t>
            </a:r>
            <a:r>
              <a:rPr lang="en-US" sz="1600" i="1" dirty="0" err="1"/>
              <a:t>BCWP</a:t>
            </a:r>
            <a:r>
              <a:rPr lang="en-US" sz="1600" dirty="0"/>
              <a:t>(4) - </a:t>
            </a:r>
            <a:r>
              <a:rPr lang="en-US" sz="1600" i="1" dirty="0" err="1" smtClean="0"/>
              <a:t>ACWP</a:t>
            </a:r>
            <a:r>
              <a:rPr lang="en-US" sz="1600" dirty="0" smtClean="0"/>
              <a:t>(4</a:t>
            </a:r>
            <a:r>
              <a:rPr lang="en-US" sz="1600" dirty="0"/>
              <a:t>) = 4500 – </a:t>
            </a:r>
            <a:r>
              <a:rPr lang="en-US" sz="1600" dirty="0" smtClean="0"/>
              <a:t>4800  </a:t>
            </a:r>
            <a:r>
              <a:rPr lang="en-US" sz="1600" dirty="0"/>
              <a:t>= - </a:t>
            </a:r>
            <a:r>
              <a:rPr lang="en-US" sz="1600" dirty="0" smtClean="0"/>
              <a:t>300 </a:t>
            </a:r>
            <a:r>
              <a:rPr lang="el-GR" sz="1600" dirty="0"/>
              <a:t>Ευρώ</a:t>
            </a:r>
          </a:p>
          <a:p>
            <a:pPr marL="2460625" indent="-2178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b="1" dirty="0" smtClean="0"/>
              <a:t>Επομένως </a:t>
            </a:r>
            <a:r>
              <a:rPr lang="el-GR" sz="1600" b="1" dirty="0"/>
              <a:t>στο </a:t>
            </a:r>
            <a:r>
              <a:rPr lang="en-US" sz="1600" b="1" dirty="0"/>
              <a:t>t=4</a:t>
            </a:r>
            <a:r>
              <a:rPr lang="el-GR" sz="1600" b="1" dirty="0"/>
              <a:t>,</a:t>
            </a:r>
            <a:r>
              <a:rPr lang="en-US" sz="1600" b="1" dirty="0"/>
              <a:t> </a:t>
            </a:r>
            <a:r>
              <a:rPr lang="el-GR" sz="1600" b="1" dirty="0"/>
              <a:t>το έργο παρουσιάζει υπέρβαση </a:t>
            </a:r>
            <a:r>
              <a:rPr lang="el-GR" sz="1600" b="1" dirty="0" smtClean="0"/>
              <a:t>κόστους.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766203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μέθοδος της παραγόμενης αξίας</a:t>
            </a:r>
            <a:endParaRPr lang="el-GR" sz="2200" b="1" dirty="0">
              <a:solidFill>
                <a:srgbClr val="00467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"/>
            <a:ext cx="9144000" cy="338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b="1" dirty="0"/>
              <a:t>Εκτίμηση (πρόβλεψη) συνολικού </a:t>
            </a:r>
            <a:r>
              <a:rPr lang="el-GR" sz="1600" b="1" dirty="0" smtClean="0"/>
              <a:t>κόστους, </a:t>
            </a:r>
            <a:r>
              <a:rPr lang="el-GR" sz="1600" b="1" i="1" dirty="0" smtClean="0"/>
              <a:t>Ε</a:t>
            </a:r>
            <a:r>
              <a:rPr lang="en-US" sz="1600" b="1" i="1" dirty="0" smtClean="0"/>
              <a:t>AC</a:t>
            </a:r>
            <a:r>
              <a:rPr lang="el-GR" sz="1600" b="1" i="1" dirty="0" smtClean="0"/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Παρέχει </a:t>
            </a:r>
            <a:r>
              <a:rPr lang="el-GR" sz="1600" dirty="0"/>
              <a:t>μια αναθεωρημένη εκτίμηση του κόστους του έργου με </a:t>
            </a:r>
            <a:r>
              <a:rPr lang="el-GR" sz="1600" dirty="0" smtClean="0"/>
              <a:t>βάση</a:t>
            </a:r>
            <a:r>
              <a:rPr lang="en-US" sz="1600" dirty="0" smtClean="0"/>
              <a:t> </a:t>
            </a:r>
            <a:r>
              <a:rPr lang="el-GR" sz="1600" dirty="0" smtClean="0"/>
              <a:t>τις </a:t>
            </a:r>
            <a:r>
              <a:rPr lang="el-GR" sz="1600" dirty="0"/>
              <a:t>τρέχουσες παρατηρήσεις για την πρόοδο του έργου. Η παράμετρος </a:t>
            </a:r>
            <a:r>
              <a:rPr lang="el-GR" sz="1600" dirty="0" smtClean="0"/>
              <a:t>υπολογίζεται</a:t>
            </a:r>
            <a:r>
              <a:rPr lang="en-US" sz="1600" dirty="0" smtClean="0"/>
              <a:t> </a:t>
            </a:r>
            <a:r>
              <a:rPr lang="el-GR" sz="1600" dirty="0" smtClean="0"/>
              <a:t>θεωρώντας </a:t>
            </a:r>
            <a:r>
              <a:rPr lang="el-GR" sz="1600" dirty="0"/>
              <a:t>ότι ο ρυθμός προόδου του έργου που εμφανίζεται μέχρι σήμερα, </a:t>
            </a:r>
            <a:r>
              <a:rPr lang="el-GR" sz="1600" dirty="0" smtClean="0"/>
              <a:t>όσον</a:t>
            </a:r>
            <a:r>
              <a:rPr lang="en-US" sz="1600" dirty="0" smtClean="0"/>
              <a:t> </a:t>
            </a:r>
            <a:r>
              <a:rPr lang="el-GR" sz="1600" dirty="0" smtClean="0"/>
              <a:t>αφορά </a:t>
            </a:r>
            <a:r>
              <a:rPr lang="el-GR" sz="1600" dirty="0"/>
              <a:t>την παραγωγικότητα υλοποίησης, θα συνεχιστεί στο υπόλοιπο διάστημα </a:t>
            </a:r>
            <a:r>
              <a:rPr lang="el-GR" sz="1600" dirty="0" smtClean="0"/>
              <a:t>και</a:t>
            </a:r>
            <a:r>
              <a:rPr lang="en-US" sz="1600" dirty="0" smtClean="0"/>
              <a:t> </a:t>
            </a:r>
            <a:r>
              <a:rPr lang="el-GR" sz="1600" dirty="0" smtClean="0"/>
              <a:t>δίνεται </a:t>
            </a:r>
            <a:r>
              <a:rPr lang="el-GR" sz="1600" dirty="0"/>
              <a:t>από τη σχέση</a:t>
            </a:r>
            <a:r>
              <a:rPr lang="el-GR" sz="1600" dirty="0" smtClean="0"/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 smtClean="0"/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endParaRPr lang="el-GR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5000" y="2667000"/>
            <a:ext cx="7772400" cy="685800"/>
            <a:chOff x="-279400" y="5492050"/>
            <a:chExt cx="7772400" cy="7112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23717144"/>
                </p:ext>
              </p:extLst>
            </p:nvPr>
          </p:nvGraphicFramePr>
          <p:xfrm>
            <a:off x="-279400" y="5492050"/>
            <a:ext cx="5873750" cy="711200"/>
          </p:xfrm>
          <a:graphic>
            <a:graphicData uri="http://schemas.openxmlformats.org/presentationml/2006/ole">
              <p:oleObj spid="_x0000_s98389" name="Equation" r:id="rId4" imgW="3263900" imgH="393700" progId="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858000" y="5655034"/>
              <a:ext cx="635000" cy="389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dirty="0" smtClean="0"/>
                <a:t>(7)</a:t>
              </a:r>
              <a:endParaRPr lang="el-GR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3657600"/>
            <a:ext cx="914400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Για </a:t>
            </a:r>
            <a:r>
              <a:rPr lang="el-GR" sz="1600" dirty="0"/>
              <a:t>το παράδειγμα: </a:t>
            </a:r>
            <a:r>
              <a:rPr lang="en-US" sz="1600" i="1" dirty="0" err="1" smtClean="0"/>
              <a:t>FAC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i="1" dirty="0" err="1" smtClean="0"/>
              <a:t>ACWP</a:t>
            </a:r>
            <a:r>
              <a:rPr lang="en-US" sz="1600" i="1" dirty="0" smtClean="0"/>
              <a:t>/PC </a:t>
            </a:r>
            <a:r>
              <a:rPr lang="en-US" sz="1600" dirty="0" smtClean="0"/>
              <a:t>= 4800 / 30% = 16000 </a:t>
            </a:r>
            <a:r>
              <a:rPr lang="el-GR" sz="1600" dirty="0" smtClean="0"/>
              <a:t>Ευρώ.</a:t>
            </a:r>
            <a:endParaRPr lang="el-GR" sz="1600" dirty="0"/>
          </a:p>
          <a:p>
            <a:pPr marL="2460625" indent="-2178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b="1" dirty="0" smtClean="0"/>
              <a:t>Επομένως </a:t>
            </a:r>
            <a:r>
              <a:rPr lang="el-GR" sz="1600" b="1" dirty="0" smtClean="0"/>
              <a:t>η εκτίμηση αντιστοιχεί σε υπέρβαση προϋπολογισμού 1000 Ευρώ.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467547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467A"/>
                </a:solidFill>
              </a:rPr>
              <a:t>Η σημασία του οικονομικού προγραμματισμού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09600"/>
            <a:ext cx="9144000" cy="555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Κατά την κατασκευή </a:t>
            </a:r>
            <a:r>
              <a:rPr lang="el-GR" sz="1600" dirty="0"/>
              <a:t>τεχνικών </a:t>
            </a:r>
            <a:r>
              <a:rPr lang="el-GR" sz="1600" dirty="0" smtClean="0"/>
              <a:t>έργων, πολλά </a:t>
            </a:r>
            <a:r>
              <a:rPr lang="el-GR" sz="1600" dirty="0"/>
              <a:t>από τα </a:t>
            </a:r>
            <a:r>
              <a:rPr lang="el-GR" sz="1600" dirty="0" smtClean="0"/>
              <a:t>προβλήματα </a:t>
            </a:r>
            <a:r>
              <a:rPr lang="el-GR" sz="1600" dirty="0"/>
              <a:t>που </a:t>
            </a:r>
            <a:r>
              <a:rPr lang="el-GR" sz="1600" dirty="0" smtClean="0"/>
              <a:t>εμφανίζονται, οφείλονται </a:t>
            </a:r>
            <a:r>
              <a:rPr lang="el-GR" sz="1600" dirty="0"/>
              <a:t>στην κακή </a:t>
            </a:r>
            <a:r>
              <a:rPr lang="el-GR" sz="1600" dirty="0" smtClean="0"/>
              <a:t>οικονομική </a:t>
            </a:r>
            <a:r>
              <a:rPr lang="el-GR" sz="1600" dirty="0"/>
              <a:t>διαχείριση και στην ανεπαρκή διάθεση </a:t>
            </a:r>
            <a:r>
              <a:rPr lang="el-GR" sz="1600" dirty="0" smtClean="0"/>
              <a:t>χρηματικών </a:t>
            </a:r>
            <a:r>
              <a:rPr lang="el-GR" sz="1600" dirty="0"/>
              <a:t>πόρων για τις ανάγκες του έργου στον </a:t>
            </a:r>
            <a:r>
              <a:rPr lang="el-GR" sz="1600" dirty="0" smtClean="0"/>
              <a:t>απαιτούμενο </a:t>
            </a:r>
            <a:r>
              <a:rPr lang="el-GR" sz="1600" dirty="0"/>
              <a:t>χρόνο. </a:t>
            </a:r>
            <a:endParaRPr lang="el-GR" sz="1600" dirty="0" smtClean="0"/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Η αδυναμία έγκαιρης διάθεσης </a:t>
            </a:r>
            <a:r>
              <a:rPr lang="el-GR" sz="1600" dirty="0"/>
              <a:t>του </a:t>
            </a:r>
            <a:r>
              <a:rPr lang="el-GR" sz="1600" dirty="0" smtClean="0"/>
              <a:t>απαιτούμενου </a:t>
            </a:r>
            <a:r>
              <a:rPr lang="el-GR" sz="1600" dirty="0"/>
              <a:t>κεφαλαίου σε </a:t>
            </a:r>
            <a:r>
              <a:rPr lang="el-GR" sz="1600" dirty="0" smtClean="0"/>
              <a:t>δεδομένη στιγμή, πχ για </a:t>
            </a:r>
            <a:r>
              <a:rPr lang="el-GR" sz="1600" dirty="0"/>
              <a:t>την αγορά υλικών ή την ανάθεση </a:t>
            </a:r>
            <a:r>
              <a:rPr lang="el-GR" sz="1600" dirty="0" smtClean="0"/>
              <a:t>μιας υπεργολαβίας </a:t>
            </a:r>
            <a:r>
              <a:rPr lang="el-GR" sz="1600" dirty="0"/>
              <a:t>έχει ως </a:t>
            </a:r>
            <a:r>
              <a:rPr lang="el-GR" sz="1600" dirty="0" smtClean="0"/>
              <a:t>αποτέλεσμα την </a:t>
            </a:r>
            <a:r>
              <a:rPr lang="el-GR" sz="1600" dirty="0"/>
              <a:t>καθυστέρηση των εργασιών και του έργου και κατ’ επέκταση αρνητικές </a:t>
            </a:r>
            <a:r>
              <a:rPr lang="el-GR" sz="1600" dirty="0" smtClean="0"/>
              <a:t>συνέπειες </a:t>
            </a:r>
            <a:r>
              <a:rPr lang="el-GR" sz="1600" dirty="0"/>
              <a:t>για το έργο. </a:t>
            </a:r>
            <a:endParaRPr lang="el-GR" sz="1600" dirty="0" smtClean="0"/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Συχνά η αδυναμία έγκαιρης διάθεσης </a:t>
            </a:r>
            <a:r>
              <a:rPr lang="el-GR" sz="1600" dirty="0"/>
              <a:t>του </a:t>
            </a:r>
            <a:r>
              <a:rPr lang="el-GR" sz="1600" dirty="0" smtClean="0"/>
              <a:t>απαιτούμενου κεφαλαίου </a:t>
            </a:r>
            <a:r>
              <a:rPr lang="el-GR" sz="1600" dirty="0"/>
              <a:t>οφείλεται </a:t>
            </a:r>
            <a:r>
              <a:rPr lang="el-GR" sz="1600" dirty="0" smtClean="0"/>
              <a:t>σε </a:t>
            </a:r>
            <a:r>
              <a:rPr lang="el-GR" sz="1600" dirty="0"/>
              <a:t>κακό </a:t>
            </a:r>
            <a:r>
              <a:rPr lang="el-GR" sz="1600" dirty="0" smtClean="0"/>
              <a:t>προγραμματισμό διαχείρισης </a:t>
            </a:r>
            <a:r>
              <a:rPr lang="el-GR" sz="1600" dirty="0"/>
              <a:t>του υπάρχοντος </a:t>
            </a:r>
            <a:r>
              <a:rPr lang="el-GR" sz="1600" dirty="0" smtClean="0"/>
              <a:t>κεφαλαίου.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Ο οικονομικός προγραμματισμός </a:t>
            </a:r>
            <a:r>
              <a:rPr lang="el-GR" sz="1600" dirty="0"/>
              <a:t>έχει ως </a:t>
            </a:r>
            <a:r>
              <a:rPr lang="el-GR" sz="1600" dirty="0" smtClean="0"/>
              <a:t>στόχο να </a:t>
            </a:r>
            <a:r>
              <a:rPr lang="el-GR" sz="1600" dirty="0"/>
              <a:t>αποτρέψει </a:t>
            </a:r>
            <a:r>
              <a:rPr lang="el-GR" sz="1600" dirty="0" smtClean="0"/>
              <a:t>τέτοιες καταστάσεις καταγράφοντας </a:t>
            </a:r>
            <a:r>
              <a:rPr lang="el-GR" sz="1600" dirty="0"/>
              <a:t>τα </a:t>
            </a:r>
            <a:r>
              <a:rPr lang="el-GR" sz="1600" dirty="0" smtClean="0"/>
              <a:t>οικονομικά </a:t>
            </a:r>
            <a:r>
              <a:rPr lang="el-GR" sz="1600" dirty="0"/>
              <a:t>χαρακτηριστικά του έργου </a:t>
            </a:r>
            <a:r>
              <a:rPr lang="el-GR" sz="1600" dirty="0" smtClean="0"/>
              <a:t>και παρουσιάζοντας αυτά μέσω εποπτικών πινάκων και διαγραμμάτων, όπως:</a:t>
            </a:r>
            <a:endParaRPr lang="el-GR" sz="1600" dirty="0"/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Ο προϋπολογισμός,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Η χρονική κατανομή </a:t>
            </a:r>
            <a:r>
              <a:rPr lang="el-GR" sz="1600" dirty="0"/>
              <a:t>των </a:t>
            </a:r>
            <a:r>
              <a:rPr lang="el-GR" sz="1600" dirty="0" smtClean="0"/>
              <a:t>δαπανών στις </a:t>
            </a:r>
            <a:r>
              <a:rPr lang="el-GR" sz="1600" dirty="0"/>
              <a:t>διάφορες περιόδους του </a:t>
            </a:r>
            <a:r>
              <a:rPr lang="el-GR" sz="1600" dirty="0" smtClean="0"/>
              <a:t>έργου,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Η </a:t>
            </a:r>
            <a:r>
              <a:rPr lang="el-GR" sz="1600" dirty="0"/>
              <a:t>κατάσταση δαπανών – </a:t>
            </a:r>
            <a:r>
              <a:rPr lang="el-GR" sz="1600" dirty="0" smtClean="0"/>
              <a:t>εσόδων,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Η </a:t>
            </a:r>
            <a:r>
              <a:rPr lang="el-GR" sz="1600" dirty="0"/>
              <a:t>αθροιστική </a:t>
            </a:r>
            <a:r>
              <a:rPr lang="el-GR" sz="1600" dirty="0" smtClean="0"/>
              <a:t>κατανομή </a:t>
            </a:r>
            <a:r>
              <a:rPr lang="el-GR" sz="1600" dirty="0"/>
              <a:t>του κόστους του έργου στη διάρκεια εκτέλεσής του </a:t>
            </a:r>
            <a:r>
              <a:rPr lang="el-GR" sz="1600" dirty="0" smtClean="0"/>
              <a:t>(καμπύλη </a:t>
            </a:r>
            <a:r>
              <a:rPr lang="el-GR" sz="1600" i="1" dirty="0" smtClean="0"/>
              <a:t>S</a:t>
            </a:r>
            <a:r>
              <a:rPr lang="el-GR" sz="1600" dirty="0" smtClean="0"/>
              <a:t>), και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Το </a:t>
            </a:r>
            <a:r>
              <a:rPr lang="el-GR" sz="1600" dirty="0"/>
              <a:t>κόστους του έργου ως συνάρτηση της διάρκειάς </a:t>
            </a:r>
            <a:r>
              <a:rPr lang="el-GR" sz="1600" dirty="0" smtClean="0"/>
              <a:t>του.</a:t>
            </a:r>
          </a:p>
        </p:txBody>
      </p:sp>
    </p:spTree>
    <p:extLst>
      <p:ext uri="{BB962C8B-B14F-4D97-AF65-F5344CB8AC3E}">
        <p14:creationId xmlns="" xmlns:p14="http://schemas.microsoft.com/office/powerpoint/2010/main" val="3877553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67A"/>
                </a:solidFill>
              </a:rPr>
              <a:t>Κόστος έργου</a:t>
            </a:r>
            <a:endParaRPr lang="el-GR" sz="2400" b="1" dirty="0">
              <a:solidFill>
                <a:srgbClr val="00467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714"/>
            <a:ext cx="91440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Σε ένα έργο διακρίνουμε τα κάτωθι είδη δαπανών: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Δαπάνες </a:t>
            </a:r>
            <a:r>
              <a:rPr lang="el-GR" sz="1600" b="1" dirty="0"/>
              <a:t>διοίκησης του </a:t>
            </a:r>
            <a:r>
              <a:rPr lang="el-GR" sz="1600" b="1" dirty="0" smtClean="0"/>
              <a:t>έργου</a:t>
            </a:r>
          </a:p>
          <a:p>
            <a:pPr marL="2825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Αφορούν αποζημιώσεις </a:t>
            </a:r>
            <a:r>
              <a:rPr lang="el-GR" sz="1600" dirty="0"/>
              <a:t>για τους </a:t>
            </a:r>
            <a:r>
              <a:rPr lang="el-GR" sz="1600" dirty="0" smtClean="0"/>
              <a:t>ανθρώπους </a:t>
            </a:r>
            <a:r>
              <a:rPr lang="el-GR" sz="1600" dirty="0"/>
              <a:t>που ασκούν τη διοίκηση του </a:t>
            </a:r>
            <a:r>
              <a:rPr lang="el-GR" sz="1600" dirty="0" smtClean="0"/>
              <a:t>έργου, πχ,  υπεύθυνος </a:t>
            </a:r>
            <a:r>
              <a:rPr lang="el-GR" sz="1600" dirty="0"/>
              <a:t>εργοταξίου, διοίκηση </a:t>
            </a:r>
            <a:r>
              <a:rPr lang="el-GR" sz="1600" dirty="0" smtClean="0"/>
              <a:t>εργοληπτικής </a:t>
            </a:r>
            <a:r>
              <a:rPr lang="el-GR" sz="1600" dirty="0"/>
              <a:t>επιχείρησης, διοικητικό προσωπικό </a:t>
            </a:r>
            <a:r>
              <a:rPr lang="el-GR" sz="1600" dirty="0" smtClean="0"/>
              <a:t>επιχείρησης, </a:t>
            </a:r>
            <a:r>
              <a:rPr lang="el-GR" sz="1600" dirty="0"/>
              <a:t>κτλ</a:t>
            </a:r>
            <a:r>
              <a:rPr lang="el-GR" sz="1600" dirty="0" smtClean="0"/>
              <a:t>.</a:t>
            </a:r>
            <a:endParaRPr lang="el-GR" sz="1600" dirty="0"/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Δαπάνες εργασίας</a:t>
            </a:r>
          </a:p>
          <a:p>
            <a:pPr marL="2825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Αφορούν </a:t>
            </a:r>
            <a:r>
              <a:rPr lang="el-GR" sz="1600" dirty="0"/>
              <a:t>την εργασία του προσωπικού </a:t>
            </a:r>
            <a:r>
              <a:rPr lang="el-GR" sz="1600" dirty="0" smtClean="0"/>
              <a:t>και περιλαμβάνουν </a:t>
            </a:r>
            <a:r>
              <a:rPr lang="el-GR" sz="1600" dirty="0"/>
              <a:t>την </a:t>
            </a:r>
            <a:r>
              <a:rPr lang="el-GR" sz="1600" dirty="0" smtClean="0"/>
              <a:t>αποζημίωση </a:t>
            </a:r>
            <a:r>
              <a:rPr lang="el-GR" sz="1600" dirty="0"/>
              <a:t>για την </a:t>
            </a:r>
            <a:r>
              <a:rPr lang="el-GR" sz="1600" dirty="0" smtClean="0"/>
              <a:t>παρεχόμενη </a:t>
            </a:r>
            <a:r>
              <a:rPr lang="el-GR" sz="1600" dirty="0"/>
              <a:t>εργασία </a:t>
            </a:r>
            <a:r>
              <a:rPr lang="el-GR" sz="1600" dirty="0" smtClean="0"/>
              <a:t>(μισθός</a:t>
            </a:r>
            <a:r>
              <a:rPr lang="el-GR" sz="1600" dirty="0"/>
              <a:t>, </a:t>
            </a:r>
            <a:r>
              <a:rPr lang="el-GR" sz="1600" dirty="0" smtClean="0"/>
              <a:t>ημερομίσθιο</a:t>
            </a:r>
            <a:r>
              <a:rPr lang="el-GR" sz="1600" dirty="0"/>
              <a:t>), τις κοινωνικές </a:t>
            </a:r>
            <a:r>
              <a:rPr lang="el-GR" sz="1600" dirty="0" smtClean="0"/>
              <a:t>παροχές, πχ, ιατροφαρμακευτική </a:t>
            </a:r>
            <a:r>
              <a:rPr lang="el-GR" sz="1600" dirty="0"/>
              <a:t>περίθαλψη, εκπαίδευση, ένδυση, </a:t>
            </a:r>
            <a:r>
              <a:rPr lang="el-GR" sz="1600" dirty="0" smtClean="0"/>
              <a:t>μετακίνηση</a:t>
            </a:r>
            <a:r>
              <a:rPr lang="el-GR" sz="1600" dirty="0"/>
              <a:t>, </a:t>
            </a:r>
            <a:r>
              <a:rPr lang="el-GR" sz="1600" dirty="0" smtClean="0"/>
              <a:t>διαμονή, </a:t>
            </a:r>
            <a:r>
              <a:rPr lang="el-GR" sz="1600" dirty="0"/>
              <a:t>διατροφή, </a:t>
            </a:r>
            <a:r>
              <a:rPr lang="el-GR" sz="1600" dirty="0" smtClean="0"/>
              <a:t>πριμ παραγωγικότητας, </a:t>
            </a:r>
            <a:r>
              <a:rPr lang="el-GR" sz="1600" dirty="0"/>
              <a:t>κτλ</a:t>
            </a:r>
            <a:r>
              <a:rPr lang="el-GR" sz="1600" dirty="0" smtClean="0"/>
              <a:t>., </a:t>
            </a:r>
            <a:r>
              <a:rPr lang="el-GR" sz="1600" dirty="0"/>
              <a:t>τις εργοδοτικές εισφορές, τη </a:t>
            </a:r>
            <a:r>
              <a:rPr lang="el-GR" sz="1600" dirty="0" smtClean="0"/>
              <a:t>συμμετοχή </a:t>
            </a:r>
            <a:r>
              <a:rPr lang="el-GR" sz="1600" dirty="0"/>
              <a:t>των </a:t>
            </a:r>
            <a:r>
              <a:rPr lang="el-GR" sz="1600" dirty="0" smtClean="0"/>
              <a:t>εργαζομένων </a:t>
            </a:r>
            <a:r>
              <a:rPr lang="el-GR" sz="1600" dirty="0"/>
              <a:t>στα κέρδη της επιχείρησης και τις πρόσθετες </a:t>
            </a:r>
            <a:r>
              <a:rPr lang="el-GR" sz="1600" dirty="0" smtClean="0"/>
              <a:t>αποζημιώσεις </a:t>
            </a:r>
            <a:r>
              <a:rPr lang="el-GR" sz="1600" dirty="0"/>
              <a:t>για υπερωρίες.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Δαπάνες εξοπλισμού</a:t>
            </a:r>
          </a:p>
          <a:p>
            <a:pPr marL="2825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Αφορούν μηχανήματα </a:t>
            </a:r>
            <a:r>
              <a:rPr lang="el-GR" sz="1600" dirty="0"/>
              <a:t>και εγκαταστάσεις στο χώρο </a:t>
            </a:r>
            <a:r>
              <a:rPr lang="el-GR" sz="1600" dirty="0" smtClean="0"/>
              <a:t>παραγωγής </a:t>
            </a:r>
            <a:r>
              <a:rPr lang="el-GR" sz="1600" dirty="0"/>
              <a:t>του </a:t>
            </a:r>
            <a:r>
              <a:rPr lang="el-GR" sz="1600" dirty="0" smtClean="0"/>
              <a:t>έργου, πχ </a:t>
            </a:r>
            <a:r>
              <a:rPr lang="el-GR" sz="1600" dirty="0"/>
              <a:t>γερανοί, φορτηγά, </a:t>
            </a:r>
            <a:r>
              <a:rPr lang="el-GR" sz="1600" dirty="0" smtClean="0"/>
              <a:t>γεννήτριες, </a:t>
            </a:r>
            <a:r>
              <a:rPr lang="el-GR" sz="1600" dirty="0"/>
              <a:t>εργαλεία </a:t>
            </a:r>
            <a:r>
              <a:rPr lang="el-GR" sz="1600" dirty="0" smtClean="0"/>
              <a:t>μηχανουργείου, κτλ., </a:t>
            </a:r>
            <a:r>
              <a:rPr lang="el-GR" sz="1600" dirty="0"/>
              <a:t>καθώς και τον </a:t>
            </a:r>
            <a:r>
              <a:rPr lang="el-GR" sz="1600" dirty="0" smtClean="0"/>
              <a:t>εξοπλισμό </a:t>
            </a:r>
            <a:r>
              <a:rPr lang="el-GR" sz="1600" dirty="0"/>
              <a:t>στο χώρο των κεντρικών </a:t>
            </a:r>
            <a:r>
              <a:rPr lang="el-GR" sz="1600" dirty="0" smtClean="0"/>
              <a:t>γραφείων </a:t>
            </a:r>
            <a:r>
              <a:rPr lang="el-GR" sz="1600" dirty="0"/>
              <a:t>της επιχείρησης </a:t>
            </a:r>
            <a:r>
              <a:rPr lang="el-GR" sz="1600" dirty="0" smtClean="0"/>
              <a:t>(Η/Υ, φωτοτυπικά, κτλ.). Επίσης αφορούν την </a:t>
            </a:r>
            <a:r>
              <a:rPr lang="el-GR" sz="1600" dirty="0"/>
              <a:t>απόσβεση </a:t>
            </a:r>
            <a:r>
              <a:rPr lang="el-GR" sz="1600" dirty="0" smtClean="0"/>
              <a:t>ή </a:t>
            </a:r>
            <a:r>
              <a:rPr lang="el-GR" sz="1600" dirty="0"/>
              <a:t>την </a:t>
            </a:r>
            <a:r>
              <a:rPr lang="el-GR" sz="1600" dirty="0" smtClean="0"/>
              <a:t>ενοικίαση </a:t>
            </a:r>
            <a:r>
              <a:rPr lang="el-GR" sz="1600" dirty="0"/>
              <a:t>του </a:t>
            </a:r>
            <a:r>
              <a:rPr lang="el-GR" sz="1600" dirty="0" smtClean="0"/>
              <a:t>εξοπλισμού</a:t>
            </a:r>
            <a:r>
              <a:rPr lang="el-GR" sz="1600" dirty="0"/>
              <a:t>, τη λειτουργία (</a:t>
            </a:r>
            <a:r>
              <a:rPr lang="el-GR" sz="1600" dirty="0" smtClean="0"/>
              <a:t>καύσιμα</a:t>
            </a:r>
            <a:r>
              <a:rPr lang="el-GR" sz="1600" dirty="0"/>
              <a:t>, λιπαντικά, ηλεκτρική ενέργεια), τη </a:t>
            </a:r>
            <a:r>
              <a:rPr lang="el-GR" sz="1600" dirty="0" smtClean="0"/>
              <a:t>συντήρηση, τις </a:t>
            </a:r>
            <a:r>
              <a:rPr lang="el-GR" sz="1600" dirty="0"/>
              <a:t>επισκευές, την </a:t>
            </a:r>
            <a:r>
              <a:rPr lang="el-GR" sz="1600" dirty="0" smtClean="0"/>
              <a:t>ασφάλιση, τη μεταφορά του </a:t>
            </a:r>
            <a:r>
              <a:rPr lang="el-GR" sz="1600" dirty="0" err="1" smtClean="0"/>
              <a:t>βαρέως</a:t>
            </a:r>
            <a:r>
              <a:rPr lang="el-GR" sz="1600" dirty="0" smtClean="0"/>
              <a:t> εξοπλισμού στο εργοτάξιο, κτλ.</a:t>
            </a:r>
          </a:p>
        </p:txBody>
      </p:sp>
    </p:spTree>
    <p:extLst>
      <p:ext uri="{BB962C8B-B14F-4D97-AF65-F5344CB8AC3E}">
        <p14:creationId xmlns="" xmlns:p14="http://schemas.microsoft.com/office/powerpoint/2010/main" val="547568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67A"/>
                </a:solidFill>
              </a:rPr>
              <a:t>Κόστος έργου</a:t>
            </a:r>
            <a:endParaRPr lang="el-GR" sz="2400" b="1" dirty="0">
              <a:solidFill>
                <a:srgbClr val="00467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714"/>
            <a:ext cx="9144000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Σε ένα έργο διακρίνουμε τα κάτωθι είδη δαπανών: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Δαπάνες υλικών</a:t>
            </a:r>
          </a:p>
          <a:p>
            <a:pPr marL="2825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Αφορούν </a:t>
            </a:r>
            <a:r>
              <a:rPr lang="el-GR" sz="1600" dirty="0"/>
              <a:t>την αγορά και τη διαχείρισή </a:t>
            </a:r>
            <a:r>
              <a:rPr lang="el-GR" sz="1600" dirty="0" smtClean="0"/>
              <a:t>υλικών, πχ, μεταφορά</a:t>
            </a:r>
            <a:r>
              <a:rPr lang="el-GR" sz="1600" dirty="0"/>
              <a:t>, </a:t>
            </a:r>
            <a:r>
              <a:rPr lang="el-GR" sz="1600" dirty="0" smtClean="0"/>
              <a:t>έλεγχος </a:t>
            </a:r>
            <a:r>
              <a:rPr lang="el-GR" sz="1600" dirty="0"/>
              <a:t>ποιότητας, </a:t>
            </a:r>
            <a:r>
              <a:rPr lang="el-GR" sz="1600" dirty="0" smtClean="0"/>
              <a:t>αποθήκευση </a:t>
            </a:r>
            <a:r>
              <a:rPr lang="el-GR" sz="1600" dirty="0"/>
              <a:t>και τη </a:t>
            </a:r>
            <a:r>
              <a:rPr lang="el-GR" sz="1600" dirty="0" smtClean="0"/>
              <a:t>διακίνησή </a:t>
            </a:r>
            <a:r>
              <a:rPr lang="el-GR" sz="1600" dirty="0"/>
              <a:t>τους. </a:t>
            </a:r>
            <a:endParaRPr lang="el-GR" sz="1600" dirty="0" smtClean="0"/>
          </a:p>
          <a:p>
            <a:pPr marL="2825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Το κόστος αυτό </a:t>
            </a:r>
            <a:r>
              <a:rPr lang="el-GR" sz="1600" dirty="0"/>
              <a:t>πρέπει να προσαυξηθεί λόγω </a:t>
            </a:r>
            <a:r>
              <a:rPr lang="el-GR" sz="1600" dirty="0" smtClean="0"/>
              <a:t>αναμενόμενης πιθανής φθοράς </a:t>
            </a:r>
            <a:r>
              <a:rPr lang="el-GR" sz="1600" dirty="0"/>
              <a:t>ή </a:t>
            </a:r>
            <a:r>
              <a:rPr lang="el-GR" sz="1600" dirty="0" smtClean="0"/>
              <a:t>απώλειας μέρους </a:t>
            </a:r>
            <a:r>
              <a:rPr lang="el-GR" sz="1600" dirty="0"/>
              <a:t>του υλικού κατά την κατασκευή του έργου αλλά και </a:t>
            </a:r>
            <a:r>
              <a:rPr lang="el-GR" sz="1600" dirty="0" smtClean="0"/>
              <a:t>της πιθανής εναπομείναντος ποσότητας πλεονάζοντος </a:t>
            </a:r>
            <a:r>
              <a:rPr lang="el-GR" sz="1600" dirty="0"/>
              <a:t>υλικού </a:t>
            </a:r>
            <a:r>
              <a:rPr lang="el-GR" sz="1600" dirty="0" smtClean="0"/>
              <a:t>μετά </a:t>
            </a:r>
            <a:r>
              <a:rPr lang="el-GR" sz="1600" dirty="0"/>
              <a:t>την κατασκευή.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Άλλα έξοδα</a:t>
            </a:r>
            <a:endParaRPr lang="en-US" sz="1600" b="1" dirty="0"/>
          </a:p>
          <a:p>
            <a:pPr marL="282575" indent="-31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Περιλαμβάνει </a:t>
            </a:r>
            <a:r>
              <a:rPr lang="el-GR" sz="1600" dirty="0"/>
              <a:t>δαπάνες για παροχή εργασίας ή </a:t>
            </a:r>
            <a:r>
              <a:rPr lang="el-GR" sz="1600" dirty="0" smtClean="0"/>
              <a:t>υπηρεσιών από τρίτους, πχ </a:t>
            </a:r>
            <a:r>
              <a:rPr lang="el-GR" sz="1600" dirty="0"/>
              <a:t>έναν ειδικό </a:t>
            </a:r>
            <a:r>
              <a:rPr lang="el-GR" sz="1600" dirty="0" smtClean="0"/>
              <a:t>κατασκευαστή, </a:t>
            </a:r>
            <a:r>
              <a:rPr lang="el-GR" sz="1600" dirty="0"/>
              <a:t>δαπάνες για την οργάνωση του </a:t>
            </a:r>
            <a:r>
              <a:rPr lang="el-GR" sz="1600" dirty="0" smtClean="0"/>
              <a:t>εργοταξίου, δρόμοι </a:t>
            </a:r>
            <a:r>
              <a:rPr lang="el-GR" sz="1600" dirty="0"/>
              <a:t>πρόσβασης, δάπεδα εργασίας, </a:t>
            </a:r>
            <a:r>
              <a:rPr lang="el-GR" sz="1600" dirty="0" smtClean="0"/>
              <a:t>στήσιμο </a:t>
            </a:r>
            <a:r>
              <a:rPr lang="el-GR" sz="1600" dirty="0"/>
              <a:t>εγκαταστάσεων, </a:t>
            </a:r>
            <a:r>
              <a:rPr lang="el-GR" sz="1600" dirty="0" smtClean="0"/>
              <a:t>ασφάλεια </a:t>
            </a:r>
            <a:r>
              <a:rPr lang="el-GR" sz="1600" dirty="0"/>
              <a:t>του χώρου, </a:t>
            </a:r>
            <a:r>
              <a:rPr lang="el-GR" sz="1600" dirty="0" smtClean="0"/>
              <a:t>σήμανση, </a:t>
            </a:r>
            <a:r>
              <a:rPr lang="el-GR" sz="1600" dirty="0"/>
              <a:t>κτλ</a:t>
            </a:r>
            <a:r>
              <a:rPr lang="el-GR" sz="1600" dirty="0" smtClean="0"/>
              <a:t>. </a:t>
            </a:r>
            <a:r>
              <a:rPr lang="el-GR" sz="1600" dirty="0"/>
              <a:t>και δαπάνες που </a:t>
            </a:r>
            <a:r>
              <a:rPr lang="el-GR" sz="1600" dirty="0" smtClean="0"/>
              <a:t>πραγματοποιούνται </a:t>
            </a:r>
            <a:r>
              <a:rPr lang="el-GR" sz="1600" dirty="0"/>
              <a:t>στα κεντρικά </a:t>
            </a:r>
            <a:r>
              <a:rPr lang="el-GR" sz="1600" dirty="0" smtClean="0"/>
              <a:t>γραφεία </a:t>
            </a:r>
            <a:r>
              <a:rPr lang="el-GR" sz="1600" dirty="0"/>
              <a:t>της </a:t>
            </a:r>
            <a:r>
              <a:rPr lang="el-GR" sz="1600" dirty="0" smtClean="0"/>
              <a:t>επιχείρησης, πχ </a:t>
            </a:r>
            <a:r>
              <a:rPr lang="el-GR" sz="1600" dirty="0"/>
              <a:t>ενοίκιο, ηλεκτρική ενέργεια, τηλεπικοινωνίες, </a:t>
            </a:r>
            <a:r>
              <a:rPr lang="el-GR" sz="1600" dirty="0" smtClean="0"/>
              <a:t>ασφάλιστρα, κλπ.</a:t>
            </a:r>
            <a:endParaRPr lang="el-GR" sz="1600" dirty="0"/>
          </a:p>
          <a:p>
            <a:pPr marL="27940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</a:pP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589770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67A"/>
                </a:solidFill>
              </a:rPr>
              <a:t>Κόστος έργου</a:t>
            </a:r>
            <a:endParaRPr lang="el-GR" sz="2400" b="1" dirty="0">
              <a:solidFill>
                <a:srgbClr val="00467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714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/>
              <a:t>Το κόστος </a:t>
            </a:r>
            <a:r>
              <a:rPr lang="el-GR" sz="1600" dirty="0" smtClean="0"/>
              <a:t>κατηγοριοποιείται  </a:t>
            </a:r>
            <a:r>
              <a:rPr lang="el-GR" sz="1600" dirty="0"/>
              <a:t>επίσης </a:t>
            </a:r>
            <a:r>
              <a:rPr lang="el-GR" sz="1600" dirty="0" smtClean="0"/>
              <a:t>σε: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Άμεσο κόστος</a:t>
            </a:r>
            <a:r>
              <a:rPr lang="el-GR" sz="1600" dirty="0" smtClean="0"/>
              <a:t>: Περιλαμβάνει όλες τις δαπάνες που μπορούν </a:t>
            </a:r>
            <a:r>
              <a:rPr lang="el-GR" sz="1600" dirty="0"/>
              <a:t>να αποδοθούν </a:t>
            </a:r>
            <a:r>
              <a:rPr lang="el-GR" sz="1600" dirty="0" smtClean="0"/>
              <a:t>άμεσα </a:t>
            </a:r>
            <a:r>
              <a:rPr lang="el-GR" sz="1600" dirty="0"/>
              <a:t>σε </a:t>
            </a:r>
            <a:r>
              <a:rPr lang="el-GR" sz="1600" dirty="0" smtClean="0"/>
              <a:t>μια συγκεκριμένη </a:t>
            </a:r>
            <a:r>
              <a:rPr lang="el-GR" sz="1600" dirty="0"/>
              <a:t>εργασία του έργου, πχ </a:t>
            </a:r>
            <a:r>
              <a:rPr lang="el-GR" sz="1600" dirty="0" smtClean="0"/>
              <a:t>δαπάνες υλικών, αμοιβές προσωπικού, δαπάνες </a:t>
            </a:r>
            <a:r>
              <a:rPr lang="el-GR" sz="1600" dirty="0"/>
              <a:t>για τον </a:t>
            </a:r>
            <a:r>
              <a:rPr lang="el-GR" sz="1600" dirty="0" smtClean="0"/>
              <a:t>εξοπλισμό, ανάλογα µε το </a:t>
            </a:r>
            <a:r>
              <a:rPr lang="el-GR" sz="1600" dirty="0"/>
              <a:t>χρόνο χρήσης </a:t>
            </a:r>
            <a:r>
              <a:rPr lang="el-GR" sz="1600" dirty="0" smtClean="0"/>
              <a:t>του στην εργασία, κλπ.</a:t>
            </a:r>
            <a:endParaRPr lang="el-GR" sz="1600" dirty="0"/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Έμμεσο </a:t>
            </a:r>
            <a:r>
              <a:rPr lang="el-GR" sz="1600" b="1" dirty="0"/>
              <a:t>κόστος ή γενικά έξοδα (</a:t>
            </a:r>
            <a:r>
              <a:rPr lang="en-US" sz="1600" b="1" dirty="0"/>
              <a:t>overheads</a:t>
            </a:r>
            <a:r>
              <a:rPr lang="el-GR" sz="1600" b="1" dirty="0"/>
              <a:t>)</a:t>
            </a:r>
            <a:r>
              <a:rPr lang="en-US" sz="1600" dirty="0"/>
              <a:t>:</a:t>
            </a:r>
            <a:r>
              <a:rPr lang="el-GR" sz="1600" dirty="0"/>
              <a:t> Περιλαμβάνει όλες τις δαπάνες που δεν μπορούν να αποδοθούν άμεσα σε μια εργασία και που υπάρχουν ανεξάρτητα από το αν θα εκτελεστεί η εργασία ή όχι. </a:t>
            </a:r>
            <a:r>
              <a:rPr lang="el-GR" sz="1600" dirty="0" smtClean="0"/>
              <a:t>Επιμερίζεται </a:t>
            </a:r>
            <a:r>
              <a:rPr lang="el-GR" sz="1600" dirty="0"/>
              <a:t>αναλογικά στα διάφορα έργα που εκτελεί </a:t>
            </a:r>
            <a:r>
              <a:rPr lang="el-GR" sz="1600" dirty="0" smtClean="0"/>
              <a:t>η επιχείρηση</a:t>
            </a:r>
            <a:r>
              <a:rPr lang="el-GR" sz="1600" dirty="0"/>
              <a:t>.</a:t>
            </a:r>
            <a:endParaRPr lang="el-GR" sz="1600" dirty="0" smtClean="0"/>
          </a:p>
          <a:p>
            <a:pPr marL="282575" algn="just">
              <a:lnSpc>
                <a:spcPct val="110000"/>
              </a:lnSpc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Παράδειγμα</a:t>
            </a:r>
            <a:r>
              <a:rPr lang="el-GR" sz="1600" dirty="0"/>
              <a:t>, </a:t>
            </a:r>
            <a:r>
              <a:rPr lang="el-GR" sz="1600" dirty="0" smtClean="0"/>
              <a:t>οι δαπάνες </a:t>
            </a:r>
            <a:r>
              <a:rPr lang="el-GR" sz="1600" dirty="0"/>
              <a:t>για εργασία του προσωπικού γενικών καθηκόντων </a:t>
            </a:r>
            <a:r>
              <a:rPr lang="el-GR" sz="1600" dirty="0" smtClean="0"/>
              <a:t>στο </a:t>
            </a:r>
            <a:r>
              <a:rPr lang="el-GR" sz="1600" dirty="0"/>
              <a:t>έργο ή στα </a:t>
            </a:r>
            <a:r>
              <a:rPr lang="el-GR" sz="1600" dirty="0" smtClean="0"/>
              <a:t>γραφεία της επιχείρησης </a:t>
            </a:r>
            <a:r>
              <a:rPr lang="el-GR" sz="1600" dirty="0"/>
              <a:t>(</a:t>
            </a:r>
            <a:r>
              <a:rPr lang="el-GR" sz="1600" dirty="0" smtClean="0"/>
              <a:t>πχ, </a:t>
            </a:r>
            <a:r>
              <a:rPr lang="el-GR" sz="1600" dirty="0"/>
              <a:t>συντηρητές, προσωπικό ασφαλείας, καθαριστές</a:t>
            </a:r>
            <a:r>
              <a:rPr lang="el-GR" sz="1600" dirty="0" smtClean="0"/>
              <a:t>), οι δαπάνες </a:t>
            </a:r>
            <a:r>
              <a:rPr lang="el-GR" sz="1600" dirty="0"/>
              <a:t>για </a:t>
            </a:r>
            <a:r>
              <a:rPr lang="el-GR" sz="1600" dirty="0" smtClean="0"/>
              <a:t>εξοπλισμό </a:t>
            </a:r>
            <a:r>
              <a:rPr lang="el-GR" sz="1600" dirty="0"/>
              <a:t>που </a:t>
            </a:r>
            <a:r>
              <a:rPr lang="el-GR" sz="1600" dirty="0" smtClean="0"/>
              <a:t>χρησιμοποιείται κεντρικά (πχ μηχανές γραφείου), δαπάνες </a:t>
            </a:r>
            <a:r>
              <a:rPr lang="el-GR" sz="1600" dirty="0"/>
              <a:t>για υλικά γενικής χρήσης (</a:t>
            </a:r>
            <a:r>
              <a:rPr lang="el-GR" sz="1600" dirty="0" smtClean="0"/>
              <a:t>πχ, </a:t>
            </a:r>
            <a:r>
              <a:rPr lang="el-GR" sz="1600" dirty="0"/>
              <a:t>ανταλλακτικά </a:t>
            </a:r>
            <a:r>
              <a:rPr lang="el-GR" sz="1600" dirty="0" smtClean="0"/>
              <a:t>εξοπλισμού</a:t>
            </a:r>
            <a:r>
              <a:rPr lang="el-GR" sz="1600" dirty="0"/>
              <a:t>, </a:t>
            </a:r>
            <a:r>
              <a:rPr lang="el-GR" sz="1600" dirty="0" smtClean="0"/>
              <a:t>αναλώσιμα γραφείου, </a:t>
            </a:r>
            <a:r>
              <a:rPr lang="el-GR" sz="1600" dirty="0"/>
              <a:t>είδη </a:t>
            </a:r>
            <a:r>
              <a:rPr lang="el-GR" sz="1600" dirty="0" smtClean="0"/>
              <a:t>καθαρισμού), δαπάνες </a:t>
            </a:r>
            <a:r>
              <a:rPr lang="el-GR" sz="1600" dirty="0"/>
              <a:t>για την κεντρική διοίκηση της επιχείρησης (διοικητικό </a:t>
            </a:r>
            <a:r>
              <a:rPr lang="el-GR" sz="1600" dirty="0" smtClean="0"/>
              <a:t>συμβούλιο</a:t>
            </a:r>
            <a:r>
              <a:rPr lang="el-GR" sz="1600" dirty="0"/>
              <a:t>, τεχνική διεύθυνση, </a:t>
            </a:r>
            <a:r>
              <a:rPr lang="el-GR" sz="1600" dirty="0" smtClean="0"/>
              <a:t>εμπορική </a:t>
            </a:r>
            <a:r>
              <a:rPr lang="el-GR" sz="1600" dirty="0"/>
              <a:t>διεύθυνση, διεύθυνση διοικητικών και </a:t>
            </a:r>
            <a:r>
              <a:rPr lang="el-GR" sz="1600" dirty="0" smtClean="0"/>
              <a:t>οικονομικών </a:t>
            </a:r>
            <a:r>
              <a:rPr lang="el-GR" sz="1600" dirty="0"/>
              <a:t>υπηρεσιών</a:t>
            </a:r>
            <a:r>
              <a:rPr lang="el-GR" sz="1600" dirty="0" smtClean="0"/>
              <a:t>), ενοίκια </a:t>
            </a:r>
            <a:r>
              <a:rPr lang="el-GR" sz="1600" dirty="0"/>
              <a:t>και λειτουργικές δαπάνες των κεντρικών </a:t>
            </a:r>
            <a:r>
              <a:rPr lang="el-GR" sz="1600" dirty="0" smtClean="0"/>
              <a:t>γραφείων, κτλ.</a:t>
            </a:r>
          </a:p>
          <a:p>
            <a:pPr marL="2825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Το έμμεσο κόστος, σε </a:t>
            </a:r>
            <a:r>
              <a:rPr lang="el-GR" sz="1600" dirty="0"/>
              <a:t>αντίθεση µε το </a:t>
            </a:r>
            <a:r>
              <a:rPr lang="el-GR" sz="1600" dirty="0" smtClean="0"/>
              <a:t>άμεσο </a:t>
            </a:r>
            <a:r>
              <a:rPr lang="el-GR" sz="1600" dirty="0"/>
              <a:t>το οποίο </a:t>
            </a:r>
            <a:r>
              <a:rPr lang="el-GR" sz="1600" dirty="0" smtClean="0"/>
              <a:t>μπορεί </a:t>
            </a:r>
            <a:r>
              <a:rPr lang="el-GR" sz="1600" dirty="0"/>
              <a:t>να καταγραφεί σε </a:t>
            </a:r>
            <a:r>
              <a:rPr lang="el-GR" sz="1600" dirty="0" smtClean="0"/>
              <a:t>λεπτομερές </a:t>
            </a:r>
            <a:r>
              <a:rPr lang="el-GR" sz="1600" dirty="0"/>
              <a:t>επίπεδο κάθε </a:t>
            </a:r>
            <a:r>
              <a:rPr lang="el-GR" sz="1600" dirty="0" smtClean="0"/>
              <a:t>εργασίας, δε μπορεί να </a:t>
            </a:r>
            <a:r>
              <a:rPr lang="el-GR" sz="1600" dirty="0"/>
              <a:t>ελεγχθεί εύκολα και με </a:t>
            </a:r>
            <a:r>
              <a:rPr lang="el-GR" sz="1600" dirty="0" smtClean="0"/>
              <a:t>ακρίβεια. </a:t>
            </a:r>
          </a:p>
          <a:p>
            <a:pPr marL="282575" algn="just">
              <a:lnSpc>
                <a:spcPct val="110000"/>
              </a:lnSpc>
              <a:spcAft>
                <a:spcPts val="600"/>
              </a:spcAft>
            </a:pPr>
            <a:r>
              <a:rPr lang="el-GR" sz="1600" dirty="0" smtClean="0"/>
              <a:t>Κακή </a:t>
            </a:r>
            <a:r>
              <a:rPr lang="el-GR" sz="1600" dirty="0"/>
              <a:t>διαχείριση </a:t>
            </a:r>
            <a:r>
              <a:rPr lang="el-GR" sz="1600" dirty="0" smtClean="0"/>
              <a:t>εμμέσων </a:t>
            </a:r>
            <a:r>
              <a:rPr lang="el-GR" sz="1600" dirty="0"/>
              <a:t>δαπανών </a:t>
            </a:r>
            <a:r>
              <a:rPr lang="el-GR" sz="1600" dirty="0" smtClean="0"/>
              <a:t>μπορεί </a:t>
            </a:r>
            <a:r>
              <a:rPr lang="el-GR" sz="1600" dirty="0"/>
              <a:t>να επιφέρει </a:t>
            </a:r>
            <a:r>
              <a:rPr lang="el-GR" sz="1600" dirty="0" smtClean="0"/>
              <a:t>σημαντική μείωση </a:t>
            </a:r>
            <a:r>
              <a:rPr lang="el-GR" sz="1600" dirty="0"/>
              <a:t>του κέρδους της </a:t>
            </a:r>
            <a:r>
              <a:rPr lang="el-GR" sz="1600" dirty="0" smtClean="0"/>
              <a:t>επιχείρησης.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3106775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67A"/>
                </a:solidFill>
              </a:rPr>
              <a:t>Προϋπολογισμός έργου</a:t>
            </a:r>
            <a:endParaRPr lang="el-GR" sz="2100" b="1" dirty="0">
              <a:solidFill>
                <a:srgbClr val="00467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714"/>
            <a:ext cx="9144000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</a:pPr>
            <a:r>
              <a:rPr lang="el-GR" sz="1600" b="1" dirty="0" smtClean="0"/>
              <a:t>Στον προϋπολογισμό του έργου</a:t>
            </a:r>
            <a:r>
              <a:rPr lang="el-GR" sz="1600" dirty="0" smtClean="0"/>
              <a:t> καταγράφονται οι αναμενόμενες </a:t>
            </a:r>
            <a:r>
              <a:rPr lang="el-GR" sz="1600" dirty="0"/>
              <a:t>δαπάνες που απαιτούνται για την εκτέλεση </a:t>
            </a:r>
            <a:r>
              <a:rPr lang="el-GR" sz="1600" dirty="0" smtClean="0"/>
              <a:t>του.</a:t>
            </a:r>
            <a:r>
              <a:rPr lang="el-GR" sz="1600" b="1" dirty="0" smtClean="0"/>
              <a:t> </a:t>
            </a:r>
            <a:endParaRPr lang="el-GR" sz="1600" b="1" dirty="0"/>
          </a:p>
          <a:p>
            <a:pPr marL="282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 smtClean="0"/>
              <a:t>Η </a:t>
            </a:r>
            <a:r>
              <a:rPr lang="el-GR" sz="1600" dirty="0"/>
              <a:t>σύνταξή </a:t>
            </a:r>
            <a:r>
              <a:rPr lang="el-GR" sz="1600" dirty="0" smtClean="0"/>
              <a:t>του βασίζεται: </a:t>
            </a:r>
          </a:p>
          <a:p>
            <a:pPr marL="568325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Στις εκτιμώμενες άμεσες δαπάνες </a:t>
            </a:r>
            <a:r>
              <a:rPr lang="el-GR" sz="1600" dirty="0"/>
              <a:t>ανά </a:t>
            </a:r>
            <a:r>
              <a:rPr lang="el-GR" sz="1600" dirty="0" smtClean="0"/>
              <a:t>εργασία.  </a:t>
            </a:r>
          </a:p>
          <a:p>
            <a:pPr marL="568325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Τις </a:t>
            </a:r>
            <a:r>
              <a:rPr lang="el-GR" sz="1600" dirty="0"/>
              <a:t>δαπάνες που αντιστοιχούν </a:t>
            </a:r>
            <a:r>
              <a:rPr lang="el-GR" sz="1600" dirty="0" smtClean="0"/>
              <a:t>στο έμμεσο </a:t>
            </a:r>
            <a:r>
              <a:rPr lang="el-GR" sz="1600" dirty="0"/>
              <a:t>κόστος του </a:t>
            </a:r>
            <a:r>
              <a:rPr lang="el-GR" sz="1600" dirty="0" smtClean="0"/>
              <a:t>έργου. </a:t>
            </a:r>
          </a:p>
          <a:p>
            <a:pPr marL="568325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dirty="0" smtClean="0"/>
              <a:t>Στο </a:t>
            </a:r>
            <a:r>
              <a:rPr lang="el-GR" sz="1600" dirty="0"/>
              <a:t>κέρδος της εργοληπτικής επιχείρησης από την κατασκευή του </a:t>
            </a:r>
            <a:r>
              <a:rPr lang="el-GR" sz="1600" dirty="0" smtClean="0"/>
              <a:t>έργου.</a:t>
            </a:r>
          </a:p>
          <a:p>
            <a:pPr marL="57626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67A"/>
              </a:buClr>
            </a:pPr>
            <a:r>
              <a:rPr lang="el-GR" sz="1600" dirty="0" smtClean="0"/>
              <a:t>Συνήθως το κέρδος της επιχείρησης προσδιορίζεται ως ποσοστιαία προσαύξηση του κόστους του έργου, το οποίο προκύπτει από το άθροισμα των άμεσων και έμμεσων δαπανών. </a:t>
            </a:r>
          </a:p>
        </p:txBody>
      </p:sp>
    </p:spTree>
    <p:extLst>
      <p:ext uri="{BB962C8B-B14F-4D97-AF65-F5344CB8AC3E}">
        <p14:creationId xmlns="" xmlns:p14="http://schemas.microsoft.com/office/powerpoint/2010/main" val="2352784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886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900" b="1" dirty="0" smtClean="0">
                <a:solidFill>
                  <a:srgbClr val="00467A"/>
                </a:solidFill>
              </a:rPr>
              <a:t>Κατανομή δαπανών στο χρόνο και καμπύλη </a:t>
            </a:r>
            <a:r>
              <a:rPr lang="el-GR" sz="1900" b="1" dirty="0">
                <a:solidFill>
                  <a:srgbClr val="00467A"/>
                </a:solidFill>
              </a:rPr>
              <a:t>αθροιστικού </a:t>
            </a:r>
            <a:r>
              <a:rPr lang="el-GR" sz="1900" b="1" dirty="0" smtClean="0">
                <a:solidFill>
                  <a:srgbClr val="00467A"/>
                </a:solidFill>
              </a:rPr>
              <a:t>κόστους</a:t>
            </a:r>
            <a:endParaRPr lang="el-GR" sz="1900" b="1" dirty="0">
              <a:solidFill>
                <a:srgbClr val="00467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714"/>
            <a:ext cx="9144000" cy="590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/>
              <a:t>Κατανομή δαπανών στο χρόνο </a:t>
            </a:r>
          </a:p>
          <a:p>
            <a:pPr marL="2825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Για την παρακολούθηση του έργου είναι σημαντικό </a:t>
            </a:r>
            <a:r>
              <a:rPr lang="el-GR" sz="1600" dirty="0"/>
              <a:t>να καθοριστεί </a:t>
            </a:r>
            <a:r>
              <a:rPr lang="el-GR" sz="1600" dirty="0" smtClean="0"/>
              <a:t>ο </a:t>
            </a:r>
            <a:r>
              <a:rPr lang="el-GR" sz="1600" dirty="0"/>
              <a:t>τρόπος που </a:t>
            </a:r>
            <a:r>
              <a:rPr lang="el-GR" sz="1600" dirty="0" smtClean="0"/>
              <a:t>κατανέμονται </a:t>
            </a:r>
            <a:r>
              <a:rPr lang="el-GR" sz="1600" dirty="0"/>
              <a:t>οι δαπάνες του έργου στο </a:t>
            </a:r>
            <a:r>
              <a:rPr lang="el-GR" sz="1600" dirty="0" smtClean="0"/>
              <a:t>χρόνο, ειδικά στα μεγάλα τεχνικά έργα, όπου </a:t>
            </a:r>
            <a:r>
              <a:rPr lang="el-GR" sz="1600" dirty="0"/>
              <a:t>ο </a:t>
            </a:r>
            <a:r>
              <a:rPr lang="el-GR" sz="1600" dirty="0" smtClean="0"/>
              <a:t>προϋπολογισμός είναι </a:t>
            </a:r>
            <a:r>
              <a:rPr lang="el-GR" sz="1600" dirty="0"/>
              <a:t>υψηλός </a:t>
            </a:r>
            <a:r>
              <a:rPr lang="el-GR" sz="1600" dirty="0" smtClean="0"/>
              <a:t>και </a:t>
            </a:r>
            <a:r>
              <a:rPr lang="el-GR" sz="1600" dirty="0"/>
              <a:t>η </a:t>
            </a:r>
            <a:r>
              <a:rPr lang="el-GR" sz="1600" dirty="0" smtClean="0"/>
              <a:t>διάρκεια μεγάλη.</a:t>
            </a:r>
          </a:p>
          <a:p>
            <a:pPr marL="2825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Η κατανομή των δαπανών στο χρόνο γίνεται ξεχωριστά για το άμεσο και το έμμεσο κόστος, διότι δυο τύποι κόστους αναπτύσσονται µε διαφορετικό τρόπο. </a:t>
            </a:r>
          </a:p>
          <a:p>
            <a:pPr marL="2825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467A"/>
              </a:buClr>
            </a:pPr>
            <a:r>
              <a:rPr lang="el-GR" sz="1600" dirty="0" smtClean="0"/>
              <a:t>Η χρονική κατανομή του άμεσου κόστους προκύπτει λαμβάνοντας υπόψη το χρόνο εκτέλεσης κάθε εργασίας, τη διάρκειά της και το κόστος της. </a:t>
            </a:r>
          </a:p>
          <a:p>
            <a:pPr marL="2825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Το έμμεσο κόστος σε </a:t>
            </a:r>
            <a:r>
              <a:rPr lang="el-GR" sz="1600" dirty="0"/>
              <a:t>κάθε περίοδο προκύπτει </a:t>
            </a:r>
            <a:r>
              <a:rPr lang="el-GR" sz="1600" dirty="0" smtClean="0"/>
              <a:t>κατανέμοντας το συνολικό έμμεσο </a:t>
            </a:r>
            <a:r>
              <a:rPr lang="el-GR" sz="1600" dirty="0"/>
              <a:t>κόστος του έργου στις διάφορες περιόδους µε κάποιο </a:t>
            </a:r>
            <a:r>
              <a:rPr lang="el-GR" sz="1600" dirty="0" smtClean="0"/>
              <a:t>ρεαλιστικό </a:t>
            </a:r>
            <a:r>
              <a:rPr lang="el-GR" sz="1600" dirty="0"/>
              <a:t>τρόπο (</a:t>
            </a:r>
            <a:r>
              <a:rPr lang="el-GR" sz="1600" dirty="0" smtClean="0"/>
              <a:t>π.χ. </a:t>
            </a:r>
            <a:r>
              <a:rPr lang="el-GR" sz="1600" dirty="0"/>
              <a:t>µε </a:t>
            </a:r>
            <a:r>
              <a:rPr lang="el-GR" sz="1600" dirty="0" smtClean="0"/>
              <a:t>ισοκατανομή </a:t>
            </a:r>
            <a:r>
              <a:rPr lang="el-GR" sz="1600" dirty="0"/>
              <a:t>στο χρόνο</a:t>
            </a:r>
            <a:r>
              <a:rPr lang="el-GR" sz="1600" dirty="0" smtClean="0"/>
              <a:t>).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467A"/>
              </a:buClr>
              <a:buFont typeface="Wingdings" panose="05000000000000000000" pitchFamily="2" charset="2"/>
              <a:buChar char="Ø"/>
            </a:pPr>
            <a:r>
              <a:rPr lang="el-GR" sz="1600" b="1" dirty="0" smtClean="0"/>
              <a:t>Καμπύλη </a:t>
            </a:r>
            <a:r>
              <a:rPr lang="el-GR" sz="1600" b="1" dirty="0"/>
              <a:t>αθροιστικού κόστους</a:t>
            </a:r>
          </a:p>
          <a:p>
            <a:pPr marL="2825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Η </a:t>
            </a:r>
            <a:r>
              <a:rPr lang="el-GR" sz="1600" dirty="0"/>
              <a:t>καμπύλη </a:t>
            </a:r>
            <a:r>
              <a:rPr lang="el-GR" sz="1600" b="1" dirty="0"/>
              <a:t>αθροιστικού κόστους ή </a:t>
            </a:r>
            <a:r>
              <a:rPr lang="el-GR" sz="1600" b="1" dirty="0" err="1"/>
              <a:t>καµπύλη</a:t>
            </a:r>
            <a:r>
              <a:rPr lang="el-GR" sz="1600" b="1" dirty="0"/>
              <a:t> </a:t>
            </a:r>
            <a:r>
              <a:rPr lang="el-GR" sz="1600" b="1" i="1" dirty="0"/>
              <a:t>S </a:t>
            </a:r>
            <a:r>
              <a:rPr lang="el-GR" sz="1600" dirty="0"/>
              <a:t>ως συνάρτηση του χρόνου παρέχει μια συνδυασμένη άποψη του χρονοδιαγράμματος και του </a:t>
            </a:r>
            <a:r>
              <a:rPr lang="el-GR" sz="1600" b="1" dirty="0"/>
              <a:t>άμεσου κόστους</a:t>
            </a:r>
            <a:r>
              <a:rPr lang="el-GR" sz="1600" dirty="0"/>
              <a:t> του έργου.</a:t>
            </a:r>
            <a:endParaRPr lang="el-GR" sz="16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l-GR" sz="16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 smtClean="0"/>
              <a:t>Συνήθως, υπολογίζονται δύο κατανομές δαπανών και καμπύλες αθροιστικού κόστους, που </a:t>
            </a:r>
            <a:r>
              <a:rPr lang="el-GR" sz="1600" dirty="0"/>
              <a:t>αντιστοιχούν στις δυο οριακές περιπτώσεων </a:t>
            </a:r>
            <a:r>
              <a:rPr lang="el-GR" sz="1600" dirty="0" smtClean="0"/>
              <a:t>προγραμματισμού</a:t>
            </a:r>
            <a:r>
              <a:rPr lang="en-US" sz="1600" dirty="0" smtClean="0"/>
              <a:t>,</a:t>
            </a:r>
            <a:r>
              <a:rPr lang="el-GR" sz="1600" dirty="0" smtClean="0"/>
              <a:t> της </a:t>
            </a:r>
            <a:r>
              <a:rPr lang="el-GR" sz="1600" dirty="0" err="1" smtClean="0"/>
              <a:t>νωρίτερης</a:t>
            </a:r>
            <a:r>
              <a:rPr lang="el-GR" sz="1600" dirty="0" smtClean="0"/>
              <a:t> </a:t>
            </a:r>
            <a:r>
              <a:rPr lang="el-GR" sz="1600" dirty="0" smtClean="0"/>
              <a:t>και της </a:t>
            </a:r>
            <a:r>
              <a:rPr lang="el-GR" sz="1600" dirty="0"/>
              <a:t>βραδύτερης έναρξης των εργασιών</a:t>
            </a:r>
            <a:r>
              <a:rPr lang="el-GR" sz="1600" dirty="0" smtClean="0"/>
              <a:t>.</a:t>
            </a:r>
            <a:r>
              <a:rPr lang="en-US" sz="1600" dirty="0" smtClean="0"/>
              <a:t> </a:t>
            </a:r>
            <a:endParaRPr lang="el-GR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611050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" y="3048000"/>
            <a:ext cx="2971800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1600" b="1" dirty="0" smtClean="0"/>
              <a:t>Παράδειγμα: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1600" b="1" dirty="0" smtClean="0"/>
              <a:t>Κατανομή δαπανών και αθροιστικό κόστους σε διάγραμμα </a:t>
            </a:r>
            <a:r>
              <a:rPr lang="en-US" sz="1600" b="1" dirty="0" smtClean="0"/>
              <a:t>Gantt</a:t>
            </a:r>
            <a:endParaRPr lang="el-GR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0886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900" b="1" dirty="0" smtClean="0">
                <a:solidFill>
                  <a:srgbClr val="00467A"/>
                </a:solidFill>
              </a:rPr>
              <a:t>Κατανομή δαπανών στο χρόνο και καμπύλη </a:t>
            </a:r>
            <a:r>
              <a:rPr lang="el-GR" sz="1900" b="1" dirty="0">
                <a:solidFill>
                  <a:srgbClr val="00467A"/>
                </a:solidFill>
              </a:rPr>
              <a:t>αθροιστικού </a:t>
            </a:r>
            <a:r>
              <a:rPr lang="el-GR" sz="1900" b="1" dirty="0" smtClean="0">
                <a:solidFill>
                  <a:srgbClr val="00467A"/>
                </a:solidFill>
              </a:rPr>
              <a:t>κόστους</a:t>
            </a:r>
            <a:endParaRPr lang="el-GR" sz="1900" b="1" dirty="0">
              <a:solidFill>
                <a:srgbClr val="00467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5000" t="16222" r="1666" b="7333"/>
          <a:stretch/>
        </p:blipFill>
        <p:spPr>
          <a:xfrm>
            <a:off x="3320398" y="641510"/>
            <a:ext cx="5760761" cy="2948962"/>
          </a:xfrm>
          <a:prstGeom prst="rect">
            <a:avLst/>
          </a:prstGeom>
          <a:noFill/>
          <a:ln w="19050">
            <a:solidFill>
              <a:srgbClr val="00467A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0258" y="774411"/>
            <a:ext cx="2996342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l-GR" b="1" dirty="0" smtClean="0"/>
              <a:t>Ν</a:t>
            </a:r>
            <a:r>
              <a:rPr lang="el-GR" b="1" dirty="0" smtClean="0"/>
              <a:t>ωρίτερη </a:t>
            </a:r>
            <a:r>
              <a:rPr lang="el-GR" b="1" dirty="0"/>
              <a:t>έναρξη εργασιών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80258" y="5731725"/>
            <a:ext cx="299634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l-GR" b="1" dirty="0" smtClean="0"/>
              <a:t>Βραδύτερη </a:t>
            </a:r>
            <a:r>
              <a:rPr lang="el-GR" b="1" dirty="0"/>
              <a:t>έναρξη εργασιών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4446" t="16222" r="1667" b="7333"/>
          <a:stretch/>
        </p:blipFill>
        <p:spPr>
          <a:xfrm>
            <a:off x="3286266" y="3814603"/>
            <a:ext cx="5794893" cy="2948962"/>
          </a:xfrm>
          <a:prstGeom prst="rect">
            <a:avLst/>
          </a:prstGeom>
          <a:noFill/>
          <a:ln w="19050">
            <a:solidFill>
              <a:srgbClr val="00467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1100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9634</TotalTime>
  <Words>2436</Words>
  <Application>Microsoft Office PowerPoint</Application>
  <PresentationFormat>Προβολή στην οθόνη (4:3)</PresentationFormat>
  <Paragraphs>204</Paragraphs>
  <Slides>23</Slides>
  <Notes>23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Profile</vt:lpstr>
      <vt:lpstr>Equation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Company>Dept of Civil Engineering University of Patras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Stets</dc:creator>
  <cp:lastModifiedBy>vkostoglou</cp:lastModifiedBy>
  <cp:revision>1688</cp:revision>
  <cp:lastPrinted>2017-03-08T19:20:20Z</cp:lastPrinted>
  <dcterms:created xsi:type="dcterms:W3CDTF">2005-06-09T09:49:21Z</dcterms:created>
  <dcterms:modified xsi:type="dcterms:W3CDTF">2020-04-22T07:45:59Z</dcterms:modified>
</cp:coreProperties>
</file>